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81" r:id="rId2"/>
    <p:sldId id="257" r:id="rId3"/>
    <p:sldId id="258" r:id="rId4"/>
    <p:sldId id="282" r:id="rId5"/>
    <p:sldId id="263" r:id="rId6"/>
    <p:sldId id="305" r:id="rId7"/>
    <p:sldId id="308" r:id="rId8"/>
    <p:sldId id="309" r:id="rId9"/>
    <p:sldId id="303" r:id="rId10"/>
    <p:sldId id="264" r:id="rId11"/>
    <p:sldId id="307" r:id="rId12"/>
  </p:sldIdLst>
  <p:sldSz cx="121793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9" name="Shape 20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914281" y="2130425"/>
            <a:ext cx="10361852" cy="1470026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828562" y="3886200"/>
            <a:ext cx="853329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3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838048" y="274639"/>
            <a:ext cx="2742844" cy="5851526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2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09520" y="274639"/>
            <a:ext cx="8025357" cy="5851526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523802" y="1122362"/>
            <a:ext cx="9142811" cy="2387601"/>
          </a:xfrm>
          <a:prstGeom prst="rect">
            <a:avLst/>
          </a:prstGeom>
        </p:spPr>
        <p:txBody>
          <a:bodyPr anchor="b"/>
          <a:lstStyle>
            <a:lvl1pPr defTabSz="914400">
              <a:lnSpc>
                <a:spcPct val="90000"/>
              </a:lnSpc>
              <a:defRPr sz="590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11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523802" y="3602037"/>
            <a:ext cx="9142811" cy="1655763"/>
          </a:xfrm>
          <a:prstGeom prst="rect">
            <a:avLst/>
          </a:prstGeom>
        </p:spPr>
        <p:txBody>
          <a:bodyPr/>
          <a:lstStyle>
            <a:lvl1pPr marL="0" indent="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Calibri"/>
              </a:defRPr>
            </a:lvl1pPr>
            <a:lvl2pPr marL="0" indent="4572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Calibri"/>
              </a:defRPr>
            </a:lvl2pPr>
            <a:lvl3pPr marL="0" indent="9144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Calibri"/>
              </a:defRPr>
            </a:lvl3pPr>
            <a:lvl4pPr marL="0" indent="13716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Calibri"/>
              </a:defRPr>
            </a:lvl4pPr>
            <a:lvl5pPr marL="0" indent="18288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8340" y="6404293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8090" y="365125"/>
            <a:ext cx="10514233" cy="1325564"/>
          </a:xfrm>
          <a:prstGeom prst="rect">
            <a:avLst/>
          </a:prstGeom>
        </p:spPr>
        <p:txBody>
          <a:bodyPr/>
          <a:lstStyle>
            <a:lvl1pPr algn="l" defTabSz="914400">
              <a:lnSpc>
                <a:spcPct val="90000"/>
              </a:lnSpc>
              <a:defRPr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20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838090" y="1825625"/>
            <a:ext cx="10514233" cy="4351338"/>
          </a:xfrm>
          <a:prstGeom prst="rect">
            <a:avLst/>
          </a:prstGeom>
        </p:spPr>
        <p:txBody>
          <a:bodyPr/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defRPr sz="2800">
                <a:latin typeface="+mn-lt"/>
                <a:ea typeface="+mn-ea"/>
                <a:cs typeface="+mn-cs"/>
                <a:sym typeface="Calibri"/>
              </a:defRPr>
            </a:lvl1pPr>
            <a:lvl2pPr marL="723900" indent="-2667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2pPr>
            <a:lvl3pPr marL="1234440" indent="-320040" defTabSz="914400">
              <a:lnSpc>
                <a:spcPct val="90000"/>
              </a:lnSpc>
              <a:spcBef>
                <a:spcPts val="1000"/>
              </a:spcBef>
              <a:defRPr sz="2800">
                <a:latin typeface="+mn-lt"/>
                <a:ea typeface="+mn-ea"/>
                <a:cs typeface="+mn-cs"/>
                <a:sym typeface="Calibri"/>
              </a:defRPr>
            </a:lvl3pPr>
            <a:lvl4pPr marL="17272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4pPr>
            <a:lvl5pPr marL="21844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2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8340" y="6404293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1741" y="1709739"/>
            <a:ext cx="10514233" cy="2852737"/>
          </a:xfrm>
          <a:prstGeom prst="rect">
            <a:avLst/>
          </a:prstGeom>
        </p:spPr>
        <p:txBody>
          <a:bodyPr anchor="b"/>
          <a:lstStyle>
            <a:lvl1pPr algn="l" defTabSz="914400">
              <a:lnSpc>
                <a:spcPct val="90000"/>
              </a:lnSpc>
              <a:defRPr sz="590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29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31741" y="4589464"/>
            <a:ext cx="10514233" cy="1500188"/>
          </a:xfrm>
          <a:prstGeom prst="rect">
            <a:avLst/>
          </a:prstGeom>
        </p:spPr>
        <p:txBody>
          <a:bodyPr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  <a:lvl2pPr marL="0" indent="4572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2pPr>
            <a:lvl3pPr marL="0" indent="9144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3pPr>
            <a:lvl4pPr marL="0" indent="13716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4pPr>
            <a:lvl5pPr marL="0" indent="18288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8340" y="6404293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8090" y="365125"/>
            <a:ext cx="10514233" cy="1325564"/>
          </a:xfrm>
          <a:prstGeom prst="rect">
            <a:avLst/>
          </a:prstGeom>
        </p:spPr>
        <p:txBody>
          <a:bodyPr/>
          <a:lstStyle>
            <a:lvl1pPr algn="l" defTabSz="914400">
              <a:lnSpc>
                <a:spcPct val="90000"/>
              </a:lnSpc>
              <a:defRPr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3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838090" y="1825625"/>
            <a:ext cx="5180928" cy="4351338"/>
          </a:xfrm>
          <a:prstGeom prst="rect">
            <a:avLst/>
          </a:prstGeom>
        </p:spPr>
        <p:txBody>
          <a:bodyPr/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defRPr sz="2800">
                <a:latin typeface="+mn-lt"/>
                <a:ea typeface="+mn-ea"/>
                <a:cs typeface="+mn-cs"/>
                <a:sym typeface="Calibri"/>
              </a:defRPr>
            </a:lvl1pPr>
            <a:lvl2pPr marL="723900" indent="-2667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2pPr>
            <a:lvl3pPr marL="1234440" indent="-320040" defTabSz="914400">
              <a:lnSpc>
                <a:spcPct val="90000"/>
              </a:lnSpc>
              <a:spcBef>
                <a:spcPts val="1000"/>
              </a:spcBef>
              <a:defRPr sz="2800">
                <a:latin typeface="+mn-lt"/>
                <a:ea typeface="+mn-ea"/>
                <a:cs typeface="+mn-cs"/>
                <a:sym typeface="Calibri"/>
              </a:defRPr>
            </a:lvl3pPr>
            <a:lvl4pPr marL="17272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4pPr>
            <a:lvl5pPr marL="21844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8340" y="6404293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9678" y="365125"/>
            <a:ext cx="10514233" cy="1325564"/>
          </a:xfrm>
          <a:prstGeom prst="rect">
            <a:avLst/>
          </a:prstGeom>
        </p:spPr>
        <p:txBody>
          <a:bodyPr/>
          <a:lstStyle>
            <a:lvl1pPr algn="l" defTabSz="914400">
              <a:lnSpc>
                <a:spcPct val="90000"/>
              </a:lnSpc>
              <a:defRPr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47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39678" y="1681163"/>
            <a:ext cx="5157117" cy="823913"/>
          </a:xfrm>
          <a:prstGeom prst="rect">
            <a:avLst/>
          </a:prstGeom>
        </p:spPr>
        <p:txBody>
          <a:bodyPr anchor="b"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 b="1">
                <a:latin typeface="+mn-lt"/>
                <a:ea typeface="+mn-ea"/>
                <a:cs typeface="+mn-cs"/>
                <a:sym typeface="Calibri"/>
              </a:defRPr>
            </a:lvl1pPr>
            <a:lvl2pPr marL="0" indent="4572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 b="1">
                <a:latin typeface="+mn-lt"/>
                <a:ea typeface="+mn-ea"/>
                <a:cs typeface="+mn-cs"/>
                <a:sym typeface="Calibri"/>
              </a:defRPr>
            </a:lvl2pPr>
            <a:lvl3pPr marL="0" indent="9144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 b="1">
                <a:latin typeface="+mn-lt"/>
                <a:ea typeface="+mn-ea"/>
                <a:cs typeface="+mn-cs"/>
                <a:sym typeface="Calibri"/>
              </a:defRPr>
            </a:lvl3pPr>
            <a:lvl4pPr marL="0" indent="13716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 b="1">
                <a:latin typeface="+mn-lt"/>
                <a:ea typeface="+mn-ea"/>
                <a:cs typeface="+mn-cs"/>
                <a:sym typeface="Calibri"/>
              </a:defRPr>
            </a:lvl4pPr>
            <a:lvl5pPr marL="0" indent="18288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 b="1"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8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71396" y="1681163"/>
            <a:ext cx="5182515" cy="823913"/>
          </a:xfrm>
          <a:prstGeom prst="rect">
            <a:avLst/>
          </a:prstGeom>
        </p:spPr>
        <p:txBody>
          <a:bodyPr anchor="b"/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400" b="1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8340" y="6404293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8090" y="365125"/>
            <a:ext cx="10514233" cy="1325564"/>
          </a:xfrm>
          <a:prstGeom prst="rect">
            <a:avLst/>
          </a:prstGeom>
        </p:spPr>
        <p:txBody>
          <a:bodyPr/>
          <a:lstStyle>
            <a:lvl1pPr algn="l" defTabSz="914400">
              <a:lnSpc>
                <a:spcPct val="90000"/>
              </a:lnSpc>
              <a:defRPr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5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8340" y="6404293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8340" y="6404293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9678" y="457200"/>
            <a:ext cx="3931727" cy="1600200"/>
          </a:xfrm>
          <a:prstGeom prst="rect">
            <a:avLst/>
          </a:prstGeom>
        </p:spPr>
        <p:txBody>
          <a:bodyPr anchor="b"/>
          <a:lstStyle>
            <a:lvl1pPr algn="l" defTabSz="914400">
              <a:lnSpc>
                <a:spcPct val="90000"/>
              </a:lnSpc>
              <a:defRPr sz="320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72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5182513" y="987425"/>
            <a:ext cx="6171398" cy="4873626"/>
          </a:xfrm>
          <a:prstGeom prst="rect">
            <a:avLst/>
          </a:prstGeom>
        </p:spPr>
        <p:txBody>
          <a:bodyPr/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defRPr>
                <a:latin typeface="+mn-lt"/>
                <a:ea typeface="+mn-ea"/>
                <a:cs typeface="+mn-cs"/>
                <a:sym typeface="Calibri"/>
              </a:defRPr>
            </a:lvl1pPr>
            <a:lvl2pPr marL="718185" indent="-260985" defTabSz="914400">
              <a:lnSpc>
                <a:spcPct val="90000"/>
              </a:lnSpc>
              <a:spcBef>
                <a:spcPts val="1000"/>
              </a:spcBef>
              <a:buChar char="•"/>
              <a:defRPr>
                <a:latin typeface="+mn-lt"/>
                <a:ea typeface="+mn-ea"/>
                <a:cs typeface="+mn-cs"/>
                <a:sym typeface="Calibri"/>
              </a:defRPr>
            </a:lvl2pPr>
            <a:lvl3pPr marL="1219200" indent="-304800" defTabSz="914400">
              <a:lnSpc>
                <a:spcPct val="90000"/>
              </a:lnSpc>
              <a:spcBef>
                <a:spcPts val="1000"/>
              </a:spcBef>
              <a:defRPr>
                <a:latin typeface="+mn-lt"/>
                <a:ea typeface="+mn-ea"/>
                <a:cs typeface="+mn-cs"/>
                <a:sym typeface="Calibri"/>
              </a:defRPr>
            </a:lvl3pPr>
            <a:lvl4pPr marL="1737360" indent="-365760" defTabSz="914400">
              <a:lnSpc>
                <a:spcPct val="90000"/>
              </a:lnSpc>
              <a:spcBef>
                <a:spcPts val="1000"/>
              </a:spcBef>
              <a:buChar char="•"/>
              <a:defRPr>
                <a:latin typeface="+mn-lt"/>
                <a:ea typeface="+mn-ea"/>
                <a:cs typeface="+mn-cs"/>
                <a:sym typeface="Calibri"/>
              </a:defRPr>
            </a:lvl4pPr>
            <a:lvl5pPr marL="2194560" indent="-365760" defTabSz="914400">
              <a:lnSpc>
                <a:spcPct val="90000"/>
              </a:lnSpc>
              <a:spcBef>
                <a:spcPts val="1000"/>
              </a:spcBef>
              <a:buChar char="•"/>
              <a:defRPr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73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39678" y="2057400"/>
            <a:ext cx="3931727" cy="3811588"/>
          </a:xfrm>
          <a:prstGeom prst="rect">
            <a:avLst/>
          </a:prstGeom>
        </p:spPr>
        <p:txBody>
          <a:bodyPr/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16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7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8340" y="6404293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9678" y="457200"/>
            <a:ext cx="3931727" cy="1600200"/>
          </a:xfrm>
          <a:prstGeom prst="rect">
            <a:avLst/>
          </a:prstGeom>
        </p:spPr>
        <p:txBody>
          <a:bodyPr anchor="b"/>
          <a:lstStyle>
            <a:lvl1pPr algn="l" defTabSz="914400">
              <a:lnSpc>
                <a:spcPct val="90000"/>
              </a:lnSpc>
              <a:defRPr sz="320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82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5182513" y="987425"/>
            <a:ext cx="6171398" cy="48736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39678" y="2057400"/>
            <a:ext cx="3931727" cy="3811588"/>
          </a:xfrm>
          <a:prstGeom prst="rect">
            <a:avLst/>
          </a:prstGeom>
        </p:spPr>
        <p:txBody>
          <a:bodyPr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1600">
                <a:latin typeface="+mn-lt"/>
                <a:ea typeface="+mn-ea"/>
                <a:cs typeface="+mn-cs"/>
                <a:sym typeface="Calibri"/>
              </a:defRPr>
            </a:lvl1pPr>
            <a:lvl2pPr marL="0" indent="4572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1600">
                <a:latin typeface="+mn-lt"/>
                <a:ea typeface="+mn-ea"/>
                <a:cs typeface="+mn-cs"/>
                <a:sym typeface="Calibri"/>
              </a:defRPr>
            </a:lvl2pPr>
            <a:lvl3pPr marL="0" indent="9144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1600">
                <a:latin typeface="+mn-lt"/>
                <a:ea typeface="+mn-ea"/>
                <a:cs typeface="+mn-cs"/>
                <a:sym typeface="Calibri"/>
              </a:defRPr>
            </a:lvl3pPr>
            <a:lvl4pPr marL="0" indent="13716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1600">
                <a:latin typeface="+mn-lt"/>
                <a:ea typeface="+mn-ea"/>
                <a:cs typeface="+mn-cs"/>
                <a:sym typeface="Calibri"/>
              </a:defRPr>
            </a:lvl4pPr>
            <a:lvl5pPr marL="0" indent="182880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1600"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8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8340" y="6404293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8090" y="365125"/>
            <a:ext cx="10514233" cy="1325564"/>
          </a:xfrm>
          <a:prstGeom prst="rect">
            <a:avLst/>
          </a:prstGeom>
        </p:spPr>
        <p:txBody>
          <a:bodyPr/>
          <a:lstStyle>
            <a:lvl1pPr algn="l" defTabSz="914400">
              <a:lnSpc>
                <a:spcPct val="90000"/>
              </a:lnSpc>
              <a:defRPr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92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838090" y="1825625"/>
            <a:ext cx="10514233" cy="4351338"/>
          </a:xfrm>
          <a:prstGeom prst="rect">
            <a:avLst/>
          </a:prstGeom>
        </p:spPr>
        <p:txBody>
          <a:bodyPr/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defRPr sz="2800">
                <a:latin typeface="+mn-lt"/>
                <a:ea typeface="+mn-ea"/>
                <a:cs typeface="+mn-cs"/>
                <a:sym typeface="Calibri"/>
              </a:defRPr>
            </a:lvl1pPr>
            <a:lvl2pPr marL="723900" indent="-2667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2pPr>
            <a:lvl3pPr marL="1234440" indent="-320040" defTabSz="914400">
              <a:lnSpc>
                <a:spcPct val="90000"/>
              </a:lnSpc>
              <a:spcBef>
                <a:spcPts val="1000"/>
              </a:spcBef>
              <a:defRPr sz="2800">
                <a:latin typeface="+mn-lt"/>
                <a:ea typeface="+mn-ea"/>
                <a:cs typeface="+mn-cs"/>
                <a:sym typeface="Calibri"/>
              </a:defRPr>
            </a:lvl3pPr>
            <a:lvl4pPr marL="17272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4pPr>
            <a:lvl5pPr marL="21844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9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8340" y="6404293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723763" y="365125"/>
            <a:ext cx="2628559" cy="5811838"/>
          </a:xfrm>
          <a:prstGeom prst="rect">
            <a:avLst/>
          </a:prstGeom>
        </p:spPr>
        <p:txBody>
          <a:bodyPr/>
          <a:lstStyle>
            <a:lvl1pPr algn="l" defTabSz="914400">
              <a:lnSpc>
                <a:spcPct val="90000"/>
              </a:lnSpc>
              <a:defRPr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201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838090" y="365125"/>
            <a:ext cx="7733295" cy="5811838"/>
          </a:xfrm>
          <a:prstGeom prst="rect">
            <a:avLst/>
          </a:prstGeom>
        </p:spPr>
        <p:txBody>
          <a:bodyPr/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defRPr sz="2800">
                <a:latin typeface="+mn-lt"/>
                <a:ea typeface="+mn-ea"/>
                <a:cs typeface="+mn-cs"/>
                <a:sym typeface="Calibri"/>
              </a:defRPr>
            </a:lvl1pPr>
            <a:lvl2pPr marL="723900" indent="-2667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2pPr>
            <a:lvl3pPr marL="1234440" indent="-320040" defTabSz="914400">
              <a:lnSpc>
                <a:spcPct val="90000"/>
              </a:lnSpc>
              <a:spcBef>
                <a:spcPts val="1000"/>
              </a:spcBef>
              <a:defRPr sz="2800">
                <a:latin typeface="+mn-lt"/>
                <a:ea typeface="+mn-ea"/>
                <a:cs typeface="+mn-cs"/>
                <a:sym typeface="Calibri"/>
              </a:defRPr>
            </a:lvl3pPr>
            <a:lvl4pPr marL="17272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4pPr>
            <a:lvl5pPr marL="21844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0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8340" y="6404293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962958" y="4406901"/>
            <a:ext cx="10361853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标题文本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62958" y="2906713"/>
            <a:ext cx="10361853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09520" y="1600200"/>
            <a:ext cx="5384100" cy="4525964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40" indent="-320040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9520" y="1535112"/>
            <a:ext cx="538621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6192561" y="1535112"/>
            <a:ext cx="5388333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609520" y="273050"/>
            <a:ext cx="401056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标题文本</a:t>
            </a:r>
          </a:p>
        </p:txBody>
      </p:sp>
      <p:sp>
        <p:nvSpPr>
          <p:cNvPr id="7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4766112" y="273050"/>
            <a:ext cx="6814781" cy="5853114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文本占位符 3"/>
          <p:cNvSpPr>
            <a:spLocks noGrp="1"/>
          </p:cNvSpPr>
          <p:nvPr>
            <p:ph type="body" sz="half" idx="13"/>
          </p:nvPr>
        </p:nvSpPr>
        <p:spPr>
          <a:xfrm>
            <a:off x="609520" y="1435101"/>
            <a:ext cx="4010564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2389406" y="4800600"/>
            <a:ext cx="7314249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标题文本</a:t>
            </a:r>
          </a:p>
        </p:txBody>
      </p:sp>
      <p:sp>
        <p:nvSpPr>
          <p:cNvPr id="83" name="图片占位符 2"/>
          <p:cNvSpPr>
            <a:spLocks noGrp="1"/>
          </p:cNvSpPr>
          <p:nvPr>
            <p:ph type="pic" sz="half" idx="13"/>
          </p:nvPr>
        </p:nvSpPr>
        <p:spPr>
          <a:xfrm>
            <a:off x="2389406" y="612775"/>
            <a:ext cx="7314249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389406" y="5367337"/>
            <a:ext cx="7314249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609520" y="274638"/>
            <a:ext cx="10971374" cy="114300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609520" y="1600200"/>
            <a:ext cx="10971374" cy="4525964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07237" y="6406786"/>
            <a:ext cx="273656" cy="26425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83590" marR="0" indent="-32639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5661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4023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等腰三角形 23"/>
          <p:cNvSpPr/>
          <p:nvPr/>
        </p:nvSpPr>
        <p:spPr>
          <a:xfrm rot="512239">
            <a:off x="2950001" y="4001625"/>
            <a:ext cx="396046" cy="341418"/>
          </a:xfrm>
          <a:prstGeom prst="triangle">
            <a:avLst/>
          </a:prstGeom>
          <a:solidFill>
            <a:srgbClr val="C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2" name="等腰三角形 24"/>
          <p:cNvSpPr/>
          <p:nvPr/>
        </p:nvSpPr>
        <p:spPr>
          <a:xfrm rot="20371609">
            <a:off x="2705229" y="3831593"/>
            <a:ext cx="198023" cy="170709"/>
          </a:xfrm>
          <a:prstGeom prst="triangle">
            <a:avLst/>
          </a:prstGeom>
          <a:solidFill>
            <a:srgbClr val="80808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3" name="等腰三角形 26"/>
          <p:cNvSpPr/>
          <p:nvPr/>
        </p:nvSpPr>
        <p:spPr>
          <a:xfrm rot="3761573">
            <a:off x="8496747" y="3872262"/>
            <a:ext cx="741201" cy="508375"/>
          </a:xfrm>
          <a:prstGeom prst="triangle">
            <a:avLst/>
          </a:prstGeom>
          <a:solidFill>
            <a:srgbClr val="D9969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16" name="组合 1"/>
          <p:cNvGrpSpPr/>
          <p:nvPr/>
        </p:nvGrpSpPr>
        <p:grpSpPr>
          <a:xfrm>
            <a:off x="-1604504" y="2147666"/>
            <a:ext cx="3687215" cy="2719713"/>
            <a:chOff x="0" y="0"/>
            <a:chExt cx="3687214" cy="2719712"/>
          </a:xfrm>
        </p:grpSpPr>
        <p:sp>
          <p:nvSpPr>
            <p:cNvPr id="214" name="直接连接符 33"/>
            <p:cNvSpPr/>
            <p:nvPr/>
          </p:nvSpPr>
          <p:spPr>
            <a:xfrm flipH="1">
              <a:off x="0" y="539955"/>
              <a:ext cx="2592288" cy="2179757"/>
            </a:xfrm>
            <a:prstGeom prst="line">
              <a:avLst/>
            </a:prstGeom>
            <a:noFill/>
            <a:ln w="76200" cap="flat">
              <a:solidFill>
                <a:srgbClr val="C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" name="直接连接符 34"/>
            <p:cNvSpPr/>
            <p:nvPr/>
          </p:nvSpPr>
          <p:spPr>
            <a:xfrm flipH="1">
              <a:off x="1094926" y="-1"/>
              <a:ext cx="2592289" cy="2179757"/>
            </a:xfrm>
            <a:prstGeom prst="line">
              <a:avLst/>
            </a:prstGeom>
            <a:noFill/>
            <a:ln w="12700" cap="flat">
              <a:solidFill>
                <a:srgbClr val="C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17" name="TextBox 5"/>
          <p:cNvSpPr txBox="1"/>
          <p:nvPr/>
        </p:nvSpPr>
        <p:spPr>
          <a:xfrm>
            <a:off x="4150662" y="3001587"/>
            <a:ext cx="3272689" cy="95410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 algn="ctr">
              <a:defRPr sz="5400" spc="300">
                <a:solidFill>
                  <a:srgbClr val="262626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pPr>
            <a:r>
              <a:rPr lang="zh-CN" altLang="en-US" sz="2800" dirty="0"/>
              <a:t>基于</a:t>
            </a:r>
            <a:r>
              <a:rPr lang="en-US" altLang="zh-CN" sz="2800" dirty="0"/>
              <a:t>CNN</a:t>
            </a:r>
            <a:r>
              <a:rPr lang="zh-CN" altLang="en-US" sz="2800" dirty="0"/>
              <a:t>的</a:t>
            </a:r>
            <a:endParaRPr lang="en-US" altLang="zh-CN" sz="2800" dirty="0"/>
          </a:p>
          <a:p>
            <a:pPr algn="ctr">
              <a:defRPr sz="5400" spc="300">
                <a:solidFill>
                  <a:srgbClr val="262626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pPr>
            <a:r>
              <a:rPr lang="zh-CN" altLang="en-US" sz="2800" dirty="0"/>
              <a:t>恶意代码检测系统</a:t>
            </a:r>
          </a:p>
        </p:txBody>
      </p:sp>
      <p:sp>
        <p:nvSpPr>
          <p:cNvPr id="218" name="等腰三角形 14"/>
          <p:cNvSpPr/>
          <p:nvPr/>
        </p:nvSpPr>
        <p:spPr>
          <a:xfrm rot="512239">
            <a:off x="5834793" y="1926194"/>
            <a:ext cx="396045" cy="341418"/>
          </a:xfrm>
          <a:prstGeom prst="triangle">
            <a:avLst/>
          </a:prstGeom>
          <a:solidFill>
            <a:srgbClr val="C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9" name="等腰三角形 20"/>
          <p:cNvSpPr/>
          <p:nvPr/>
        </p:nvSpPr>
        <p:spPr>
          <a:xfrm rot="20371609">
            <a:off x="6486079" y="2194279"/>
            <a:ext cx="198023" cy="170709"/>
          </a:xfrm>
          <a:prstGeom prst="triangle">
            <a:avLst/>
          </a:prstGeom>
          <a:solidFill>
            <a:srgbClr val="80808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0" name="等腰三角形 21"/>
          <p:cNvSpPr/>
          <p:nvPr/>
        </p:nvSpPr>
        <p:spPr>
          <a:xfrm rot="20371609">
            <a:off x="5390053" y="2222523"/>
            <a:ext cx="266491" cy="196272"/>
          </a:xfrm>
          <a:prstGeom prst="triangle">
            <a:avLst/>
          </a:prstGeom>
          <a:solidFill>
            <a:srgbClr val="262626"/>
          </a:solidFill>
          <a:ln w="25400">
            <a:solidFill>
              <a:srgbClr val="26262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1" name="等腰三角形 22"/>
          <p:cNvSpPr/>
          <p:nvPr/>
        </p:nvSpPr>
        <p:spPr>
          <a:xfrm rot="3761573">
            <a:off x="4756821" y="1830713"/>
            <a:ext cx="741200" cy="508376"/>
          </a:xfrm>
          <a:prstGeom prst="triangle">
            <a:avLst/>
          </a:prstGeom>
          <a:solidFill>
            <a:srgbClr val="D9969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2" name="等腰三角形 25"/>
          <p:cNvSpPr/>
          <p:nvPr/>
        </p:nvSpPr>
        <p:spPr>
          <a:xfrm rot="20371609">
            <a:off x="6476787" y="1810735"/>
            <a:ext cx="266491" cy="196272"/>
          </a:xfrm>
          <a:prstGeom prst="triangle">
            <a:avLst/>
          </a:prstGeom>
          <a:solidFill>
            <a:srgbClr val="262626"/>
          </a:solidFill>
          <a:ln w="25400">
            <a:solidFill>
              <a:srgbClr val="26262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25" name="圆角矩形 29"/>
          <p:cNvGrpSpPr/>
          <p:nvPr/>
        </p:nvGrpSpPr>
        <p:grpSpPr>
          <a:xfrm>
            <a:off x="4871070" y="4711651"/>
            <a:ext cx="1944218" cy="432050"/>
            <a:chOff x="0" y="0"/>
            <a:chExt cx="1944217" cy="432048"/>
          </a:xfrm>
        </p:grpSpPr>
        <p:sp>
          <p:nvSpPr>
            <p:cNvPr id="223" name="圆角矩形"/>
            <p:cNvSpPr/>
            <p:nvPr/>
          </p:nvSpPr>
          <p:spPr>
            <a:xfrm>
              <a:off x="0" y="0"/>
              <a:ext cx="1944217" cy="432048"/>
            </a:xfrm>
            <a:prstGeom prst="roundRect">
              <a:avLst>
                <a:gd name="adj" fmla="val 16667"/>
              </a:avLst>
            </a:pr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4" name="请输入你的内容"/>
            <p:cNvSpPr txBox="1"/>
            <p:nvPr/>
          </p:nvSpPr>
          <p:spPr>
            <a:xfrm>
              <a:off x="21090" y="31360"/>
              <a:ext cx="1902036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汉仪大圣体简"/>
                  <a:ea typeface="汉仪大圣体简"/>
                  <a:cs typeface="汉仪大圣体简"/>
                  <a:sym typeface="汉仪大圣体简"/>
                </a:defRPr>
              </a:lvl1pPr>
            </a:lstStyle>
            <a:p>
              <a:r>
                <a:rPr lang="zh-CN" altLang="en-US" dirty="0"/>
                <a:t>暴杀恶意代码组</a:t>
              </a:r>
              <a:endParaRPr dirty="0"/>
            </a:p>
          </p:txBody>
        </p:sp>
      </p:grpSp>
      <p:grpSp>
        <p:nvGrpSpPr>
          <p:cNvPr id="228" name="组合 37"/>
          <p:cNvGrpSpPr/>
          <p:nvPr/>
        </p:nvGrpSpPr>
        <p:grpSpPr>
          <a:xfrm>
            <a:off x="4006973" y="2263379"/>
            <a:ext cx="360042" cy="2602152"/>
            <a:chOff x="0" y="0"/>
            <a:chExt cx="360040" cy="2602150"/>
          </a:xfrm>
        </p:grpSpPr>
        <p:sp>
          <p:nvSpPr>
            <p:cNvPr id="226" name="左中括号 35"/>
            <p:cNvSpPr/>
            <p:nvPr/>
          </p:nvSpPr>
          <p:spPr>
            <a:xfrm>
              <a:off x="94165" y="91522"/>
              <a:ext cx="265875" cy="24232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9671" y="21600"/>
                    <a:pt x="0" y="21512"/>
                    <a:pt x="0" y="21403"/>
                  </a:cubicBezTo>
                  <a:lnTo>
                    <a:pt x="0" y="197"/>
                  </a:lnTo>
                  <a:cubicBezTo>
                    <a:pt x="0" y="88"/>
                    <a:pt x="9671" y="0"/>
                    <a:pt x="21600" y="0"/>
                  </a:cubicBezTo>
                </a:path>
              </a:pathLst>
            </a:custGeom>
            <a:noFill/>
            <a:ln w="9525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227" name="左中括号 36"/>
            <p:cNvSpPr/>
            <p:nvPr/>
          </p:nvSpPr>
          <p:spPr>
            <a:xfrm>
              <a:off x="-1" y="-1"/>
              <a:ext cx="360041" cy="2602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9671" y="21600"/>
                    <a:pt x="0" y="21489"/>
                    <a:pt x="0" y="21351"/>
                  </a:cubicBezTo>
                  <a:lnTo>
                    <a:pt x="0" y="249"/>
                  </a:lnTo>
                  <a:cubicBezTo>
                    <a:pt x="0" y="111"/>
                    <a:pt x="9671" y="0"/>
                    <a:pt x="21600" y="0"/>
                  </a:cubicBezTo>
                </a:path>
              </a:pathLst>
            </a:custGeom>
            <a:noFill/>
            <a:ln w="9525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231" name="组合 38"/>
          <p:cNvGrpSpPr/>
          <p:nvPr/>
        </p:nvGrpSpPr>
        <p:grpSpPr>
          <a:xfrm>
            <a:off x="7175326" y="2243601"/>
            <a:ext cx="360041" cy="2602152"/>
            <a:chOff x="0" y="0"/>
            <a:chExt cx="360040" cy="2602150"/>
          </a:xfrm>
        </p:grpSpPr>
        <p:sp>
          <p:nvSpPr>
            <p:cNvPr id="229" name="左中括号 39"/>
            <p:cNvSpPr/>
            <p:nvPr/>
          </p:nvSpPr>
          <p:spPr>
            <a:xfrm flipH="1">
              <a:off x="0" y="91522"/>
              <a:ext cx="265875" cy="24232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9671" y="21600"/>
                    <a:pt x="0" y="21512"/>
                    <a:pt x="0" y="21403"/>
                  </a:cubicBezTo>
                  <a:lnTo>
                    <a:pt x="0" y="197"/>
                  </a:lnTo>
                  <a:cubicBezTo>
                    <a:pt x="0" y="88"/>
                    <a:pt x="9671" y="0"/>
                    <a:pt x="21600" y="0"/>
                  </a:cubicBezTo>
                </a:path>
              </a:pathLst>
            </a:custGeom>
            <a:noFill/>
            <a:ln w="9525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230" name="左中括号 40"/>
            <p:cNvSpPr/>
            <p:nvPr/>
          </p:nvSpPr>
          <p:spPr>
            <a:xfrm flipH="1">
              <a:off x="0" y="0"/>
              <a:ext cx="360041" cy="2602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9671" y="21600"/>
                    <a:pt x="0" y="21489"/>
                    <a:pt x="0" y="21351"/>
                  </a:cubicBezTo>
                  <a:lnTo>
                    <a:pt x="0" y="249"/>
                  </a:lnTo>
                  <a:cubicBezTo>
                    <a:pt x="0" y="111"/>
                    <a:pt x="9671" y="0"/>
                    <a:pt x="21600" y="0"/>
                  </a:cubicBezTo>
                </a:path>
              </a:pathLst>
            </a:custGeom>
            <a:noFill/>
            <a:ln w="9525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234" name="组合 2"/>
          <p:cNvGrpSpPr/>
          <p:nvPr/>
        </p:nvGrpSpPr>
        <p:grpSpPr>
          <a:xfrm>
            <a:off x="10311837" y="1544375"/>
            <a:ext cx="3230038" cy="3097814"/>
            <a:chOff x="0" y="0"/>
            <a:chExt cx="3230037" cy="3097813"/>
          </a:xfrm>
        </p:grpSpPr>
        <p:sp>
          <p:nvSpPr>
            <p:cNvPr id="232" name="直接连接符 41"/>
            <p:cNvSpPr/>
            <p:nvPr/>
          </p:nvSpPr>
          <p:spPr>
            <a:xfrm flipH="1">
              <a:off x="0" y="918056"/>
              <a:ext cx="2592289" cy="2179757"/>
            </a:xfrm>
            <a:prstGeom prst="line">
              <a:avLst/>
            </a:prstGeom>
            <a:noFill/>
            <a:ln w="76200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" name="直接连接符 42"/>
            <p:cNvSpPr/>
            <p:nvPr/>
          </p:nvSpPr>
          <p:spPr>
            <a:xfrm flipH="1">
              <a:off x="637749" y="-1"/>
              <a:ext cx="2592289" cy="2179757"/>
            </a:xfrm>
            <a:prstGeom prst="line">
              <a:avLst/>
            </a:prstGeom>
            <a:noFill/>
            <a:ln w="12700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35" name="等腰三角形 43"/>
          <p:cNvSpPr/>
          <p:nvPr/>
        </p:nvSpPr>
        <p:spPr>
          <a:xfrm rot="20371609">
            <a:off x="8890947" y="3709642"/>
            <a:ext cx="198023" cy="170708"/>
          </a:xfrm>
          <a:prstGeom prst="triangle">
            <a:avLst/>
          </a:prstGeom>
          <a:solidFill>
            <a:srgbClr val="80808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" name="组合 5"/>
          <p:cNvGrpSpPr/>
          <p:nvPr/>
        </p:nvGrpSpPr>
        <p:grpSpPr>
          <a:xfrm>
            <a:off x="11639822" y="296059"/>
            <a:ext cx="777433" cy="871310"/>
            <a:chOff x="0" y="0"/>
            <a:chExt cx="777432" cy="871308"/>
          </a:xfrm>
        </p:grpSpPr>
        <p:sp>
          <p:nvSpPr>
            <p:cNvPr id="350" name="直接连接符 1"/>
            <p:cNvSpPr/>
            <p:nvPr/>
          </p:nvSpPr>
          <p:spPr>
            <a:xfrm>
              <a:off x="0" y="0"/>
              <a:ext cx="777433" cy="653713"/>
            </a:xfrm>
            <a:prstGeom prst="line">
              <a:avLst/>
            </a:prstGeom>
            <a:noFill/>
            <a:ln w="38100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1" name="直接连接符 2"/>
            <p:cNvSpPr/>
            <p:nvPr/>
          </p:nvSpPr>
          <p:spPr>
            <a:xfrm>
              <a:off x="252415" y="544452"/>
              <a:ext cx="388717" cy="326858"/>
            </a:xfrm>
            <a:prstGeom prst="line">
              <a:avLst/>
            </a:prstGeom>
            <a:noFill/>
            <a:ln w="12700" cap="flat">
              <a:solidFill>
                <a:srgbClr val="C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53" name="矩形 3"/>
          <p:cNvSpPr txBox="1"/>
          <p:nvPr/>
        </p:nvSpPr>
        <p:spPr>
          <a:xfrm>
            <a:off x="10056579" y="698879"/>
            <a:ext cx="1286569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rPr lang="zh-CN" altLang="en-US" dirty="0">
                <a:latin typeface="微软雅黑 Light"/>
                <a:ea typeface="微软雅黑 Light"/>
                <a:cs typeface="微软雅黑 Light"/>
                <a:sym typeface="微软雅黑 Light"/>
              </a:rPr>
              <a:t>未来计划</a:t>
            </a:r>
            <a:r>
              <a:rPr dirty="0">
                <a:latin typeface="微软雅黑 Light"/>
                <a:ea typeface="微软雅黑 Light"/>
                <a:cs typeface="微软雅黑 Light"/>
                <a:sym typeface="微软雅黑 Light"/>
              </a:rPr>
              <a:t>  </a:t>
            </a:r>
            <a:r>
              <a:rPr lang="en-US" dirty="0">
                <a:solidFill>
                  <a:srgbClr val="FF0000"/>
                </a:solidFill>
                <a:latin typeface="微软雅黑 Light"/>
                <a:ea typeface="微软雅黑 Light"/>
                <a:cs typeface="微软雅黑 Light"/>
                <a:sym typeface="微软雅黑 Light"/>
              </a:rPr>
              <a:t>4</a:t>
            </a:r>
          </a:p>
        </p:txBody>
      </p:sp>
      <p:sp>
        <p:nvSpPr>
          <p:cNvPr id="354" name="左中括号 4"/>
          <p:cNvSpPr/>
          <p:nvPr/>
        </p:nvSpPr>
        <p:spPr>
          <a:xfrm flipH="1">
            <a:off x="11464546" y="610689"/>
            <a:ext cx="72009" cy="504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9671" y="21600"/>
                  <a:pt x="0" y="21485"/>
                  <a:pt x="0" y="21343"/>
                </a:cubicBezTo>
                <a:lnTo>
                  <a:pt x="0" y="257"/>
                </a:lnTo>
                <a:cubicBezTo>
                  <a:pt x="0" y="115"/>
                  <a:pt x="9671" y="0"/>
                  <a:pt x="21600" y="0"/>
                </a:cubicBezTo>
              </a:path>
            </a:pathLst>
          </a:custGeom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7" name="Rectangle 80"/>
          <p:cNvSpPr txBox="1"/>
          <p:nvPr/>
        </p:nvSpPr>
        <p:spPr>
          <a:xfrm>
            <a:off x="7702298" y="1480638"/>
            <a:ext cx="379730" cy="433705"/>
          </a:xfrm>
          <a:prstGeom prst="rect">
            <a:avLst/>
          </a:prstGeom>
          <a:ln w="12700">
            <a:miter lim="400000"/>
          </a:ln>
        </p:spPr>
        <p:txBody>
          <a:bodyPr wrap="none" lIns="109709" tIns="109709" rIns="109709" bIns="109709">
            <a:spAutoFit/>
          </a:bodyPr>
          <a:lstStyle>
            <a:lvl1pPr>
              <a:defRPr sz="1400" b="1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1.</a:t>
            </a:r>
          </a:p>
        </p:txBody>
      </p:sp>
      <p:sp>
        <p:nvSpPr>
          <p:cNvPr id="18" name="TextBox 10"/>
          <p:cNvSpPr txBox="1"/>
          <p:nvPr/>
        </p:nvSpPr>
        <p:spPr>
          <a:xfrm>
            <a:off x="7716067" y="1750037"/>
            <a:ext cx="3347690" cy="1187450"/>
          </a:xfrm>
          <a:prstGeom prst="rect">
            <a:avLst/>
          </a:prstGeom>
          <a:ln w="12700">
            <a:miter lim="400000"/>
          </a:ln>
        </p:spPr>
        <p:txBody>
          <a:bodyPr lIns="109709" tIns="109709" rIns="109709" bIns="109709">
            <a:spAutoFit/>
          </a:bodyPr>
          <a:lstStyle>
            <a:lvl1pPr>
              <a:lnSpc>
                <a:spcPct val="150000"/>
              </a:lnSpc>
              <a:defRPr sz="1400" spc="300">
                <a:solidFill>
                  <a:srgbClr val="595959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 dirty="0"/>
              <a:t>直接使用已有模块的数据处理部分，将其进行一定改写后集成到</a:t>
            </a:r>
            <a:r>
              <a:rPr lang="en-US" altLang="zh-CN" dirty="0"/>
              <a:t>viper</a:t>
            </a:r>
            <a:r>
              <a:rPr lang="zh-CN" altLang="en-US" dirty="0"/>
              <a:t>中</a:t>
            </a:r>
          </a:p>
        </p:txBody>
      </p:sp>
      <p:grpSp>
        <p:nvGrpSpPr>
          <p:cNvPr id="19" name="Group 20"/>
          <p:cNvGrpSpPr/>
          <p:nvPr/>
        </p:nvGrpSpPr>
        <p:grpSpPr>
          <a:xfrm>
            <a:off x="3483184" y="1445580"/>
            <a:ext cx="4262480" cy="4406113"/>
            <a:chOff x="0" y="0"/>
            <a:chExt cx="4262479" cy="4406112"/>
          </a:xfrm>
        </p:grpSpPr>
        <p:sp>
          <p:nvSpPr>
            <p:cNvPr id="20" name="Straight Connector 3"/>
            <p:cNvSpPr/>
            <p:nvPr/>
          </p:nvSpPr>
          <p:spPr>
            <a:xfrm flipV="1">
              <a:off x="343757" y="412654"/>
              <a:ext cx="3558622" cy="3647480"/>
            </a:xfrm>
            <a:prstGeom prst="line">
              <a:avLst/>
            </a:prstGeom>
            <a:noFill/>
            <a:ln w="25400" cap="flat">
              <a:solidFill>
                <a:srgbClr val="BFBFBF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21" name="Group 45"/>
            <p:cNvGrpSpPr/>
            <p:nvPr/>
          </p:nvGrpSpPr>
          <p:grpSpPr>
            <a:xfrm>
              <a:off x="0" y="3331553"/>
              <a:ext cx="1042799" cy="1074560"/>
              <a:chOff x="0" y="0"/>
              <a:chExt cx="1042798" cy="1074559"/>
            </a:xfrm>
          </p:grpSpPr>
          <p:sp>
            <p:nvSpPr>
              <p:cNvPr id="31" name="Oval 46"/>
              <p:cNvSpPr/>
              <p:nvPr/>
            </p:nvSpPr>
            <p:spPr>
              <a:xfrm rot="21316915">
                <a:off x="39438" y="37950"/>
                <a:ext cx="963923" cy="998659"/>
              </a:xfrm>
              <a:prstGeom prst="ellipse">
                <a:avLst/>
              </a:prstGeom>
              <a:solidFill>
                <a:srgbClr val="95B3D7">
                  <a:alpha val="3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2" name="Oval 47"/>
              <p:cNvSpPr/>
              <p:nvPr/>
            </p:nvSpPr>
            <p:spPr>
              <a:xfrm rot="21316915">
                <a:off x="117326" y="118645"/>
                <a:ext cx="808147" cy="837267"/>
              </a:xfrm>
              <a:prstGeom prst="ellipse">
                <a:avLst/>
              </a:prstGeom>
              <a:solidFill>
                <a:srgbClr val="2626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22" name="Group 70"/>
            <p:cNvGrpSpPr/>
            <p:nvPr/>
          </p:nvGrpSpPr>
          <p:grpSpPr>
            <a:xfrm>
              <a:off x="3219681" y="0"/>
              <a:ext cx="1042799" cy="1074560"/>
              <a:chOff x="0" y="0"/>
              <a:chExt cx="1042798" cy="1074559"/>
            </a:xfrm>
          </p:grpSpPr>
          <p:sp>
            <p:nvSpPr>
              <p:cNvPr id="29" name="Oval 71"/>
              <p:cNvSpPr/>
              <p:nvPr/>
            </p:nvSpPr>
            <p:spPr>
              <a:xfrm rot="21316915">
                <a:off x="39438" y="37950"/>
                <a:ext cx="963923" cy="998659"/>
              </a:xfrm>
              <a:prstGeom prst="ellipse">
                <a:avLst/>
              </a:prstGeom>
              <a:solidFill>
                <a:srgbClr val="B3A2C7">
                  <a:alpha val="3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0" name="Oval 72"/>
              <p:cNvSpPr/>
              <p:nvPr/>
            </p:nvSpPr>
            <p:spPr>
              <a:xfrm rot="21316915">
                <a:off x="117326" y="118645"/>
                <a:ext cx="808147" cy="837267"/>
              </a:xfrm>
              <a:prstGeom prst="ellipse">
                <a:avLst/>
              </a:prstGeom>
              <a:solidFill>
                <a:srgbClr val="59595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23" name="Group 67"/>
            <p:cNvGrpSpPr/>
            <p:nvPr/>
          </p:nvGrpSpPr>
          <p:grpSpPr>
            <a:xfrm>
              <a:off x="2181477" y="1146624"/>
              <a:ext cx="1042799" cy="1074560"/>
              <a:chOff x="0" y="0"/>
              <a:chExt cx="1042798" cy="1074559"/>
            </a:xfrm>
          </p:grpSpPr>
          <p:sp>
            <p:nvSpPr>
              <p:cNvPr id="27" name="Oval 68"/>
              <p:cNvSpPr/>
              <p:nvPr/>
            </p:nvSpPr>
            <p:spPr>
              <a:xfrm rot="21316915">
                <a:off x="39438" y="37950"/>
                <a:ext cx="963923" cy="998659"/>
              </a:xfrm>
              <a:prstGeom prst="ellipse">
                <a:avLst/>
              </a:prstGeom>
              <a:solidFill>
                <a:srgbClr val="C3D69B">
                  <a:alpha val="3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8" name="Oval 69"/>
              <p:cNvSpPr/>
              <p:nvPr/>
            </p:nvSpPr>
            <p:spPr>
              <a:xfrm rot="21316915">
                <a:off x="117326" y="118645"/>
                <a:ext cx="808147" cy="837267"/>
              </a:xfrm>
              <a:prstGeom prst="ellipse">
                <a:avLst/>
              </a:prstGeom>
              <a:solidFill>
                <a:srgbClr val="C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24" name="Group 64"/>
            <p:cNvGrpSpPr/>
            <p:nvPr/>
          </p:nvGrpSpPr>
          <p:grpSpPr>
            <a:xfrm>
              <a:off x="1072188" y="2239842"/>
              <a:ext cx="1042799" cy="1074560"/>
              <a:chOff x="0" y="0"/>
              <a:chExt cx="1042798" cy="1074559"/>
            </a:xfrm>
          </p:grpSpPr>
          <p:sp>
            <p:nvSpPr>
              <p:cNvPr id="25" name="Oval 65"/>
              <p:cNvSpPr/>
              <p:nvPr/>
            </p:nvSpPr>
            <p:spPr>
              <a:xfrm rot="21316915">
                <a:off x="39438" y="37950"/>
                <a:ext cx="963923" cy="998659"/>
              </a:xfrm>
              <a:prstGeom prst="ellipse">
                <a:avLst/>
              </a:prstGeom>
              <a:solidFill>
                <a:srgbClr val="D99694">
                  <a:alpha val="3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" name="Oval 66"/>
              <p:cNvSpPr/>
              <p:nvPr/>
            </p:nvSpPr>
            <p:spPr>
              <a:xfrm rot="21316915">
                <a:off x="117326" y="118645"/>
                <a:ext cx="808145" cy="837267"/>
              </a:xfrm>
              <a:prstGeom prst="ellipse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33" name="TextBox 40"/>
          <p:cNvSpPr txBox="1"/>
          <p:nvPr/>
        </p:nvSpPr>
        <p:spPr>
          <a:xfrm>
            <a:off x="7051013" y="1753652"/>
            <a:ext cx="583058" cy="5232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t>1</a:t>
            </a:r>
          </a:p>
        </p:txBody>
      </p:sp>
      <p:sp>
        <p:nvSpPr>
          <p:cNvPr id="34" name="TextBox 41"/>
          <p:cNvSpPr txBox="1"/>
          <p:nvPr/>
        </p:nvSpPr>
        <p:spPr>
          <a:xfrm>
            <a:off x="6035909" y="2905779"/>
            <a:ext cx="583058" cy="5232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t>2</a:t>
            </a:r>
          </a:p>
        </p:txBody>
      </p:sp>
      <p:sp>
        <p:nvSpPr>
          <p:cNvPr id="35" name="TextBox 42"/>
          <p:cNvSpPr txBox="1"/>
          <p:nvPr/>
        </p:nvSpPr>
        <p:spPr>
          <a:xfrm>
            <a:off x="4890773" y="3985900"/>
            <a:ext cx="583058" cy="5232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t>3</a:t>
            </a:r>
          </a:p>
        </p:txBody>
      </p:sp>
      <p:sp>
        <p:nvSpPr>
          <p:cNvPr id="36" name="TextBox 43"/>
          <p:cNvSpPr txBox="1"/>
          <p:nvPr/>
        </p:nvSpPr>
        <p:spPr>
          <a:xfrm>
            <a:off x="3807157" y="5066019"/>
            <a:ext cx="291530" cy="5232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t>4</a:t>
            </a:r>
          </a:p>
        </p:txBody>
      </p:sp>
      <p:sp>
        <p:nvSpPr>
          <p:cNvPr id="37" name="Rectangle 80"/>
          <p:cNvSpPr txBox="1"/>
          <p:nvPr/>
        </p:nvSpPr>
        <p:spPr>
          <a:xfrm>
            <a:off x="6599262" y="2924943"/>
            <a:ext cx="379730" cy="433705"/>
          </a:xfrm>
          <a:prstGeom prst="rect">
            <a:avLst/>
          </a:prstGeom>
          <a:ln w="12700">
            <a:miter lim="400000"/>
          </a:ln>
        </p:spPr>
        <p:txBody>
          <a:bodyPr wrap="none" lIns="109709" tIns="109709" rIns="109709" bIns="109709">
            <a:spAutoFit/>
          </a:bodyPr>
          <a:lstStyle>
            <a:lvl1pPr>
              <a:defRPr sz="1400" b="1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2.</a:t>
            </a:r>
          </a:p>
        </p:txBody>
      </p:sp>
      <p:sp>
        <p:nvSpPr>
          <p:cNvPr id="38" name="TextBox 45"/>
          <p:cNvSpPr txBox="1"/>
          <p:nvPr/>
        </p:nvSpPr>
        <p:spPr>
          <a:xfrm>
            <a:off x="6613031" y="3194343"/>
            <a:ext cx="3347690" cy="864235"/>
          </a:xfrm>
          <a:prstGeom prst="rect">
            <a:avLst/>
          </a:prstGeom>
          <a:ln w="12700">
            <a:miter lim="400000"/>
          </a:ln>
        </p:spPr>
        <p:txBody>
          <a:bodyPr lIns="109709" tIns="109709" rIns="109709" bIns="109709">
            <a:spAutoFit/>
          </a:bodyPr>
          <a:lstStyle>
            <a:lvl1pPr>
              <a:lnSpc>
                <a:spcPct val="150000"/>
              </a:lnSpc>
              <a:defRPr sz="1400" spc="300">
                <a:solidFill>
                  <a:srgbClr val="595959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/>
              <a:t>将训练数据集的模块进行改写后也集成到</a:t>
            </a:r>
            <a:r>
              <a:rPr lang="en-US" altLang="zh-CN"/>
              <a:t>viper</a:t>
            </a:r>
            <a:r>
              <a:rPr lang="zh-CN" altLang="en-US"/>
              <a:t>中</a:t>
            </a:r>
          </a:p>
        </p:txBody>
      </p:sp>
      <p:sp>
        <p:nvSpPr>
          <p:cNvPr id="39" name="Rectangle 80"/>
          <p:cNvSpPr txBox="1"/>
          <p:nvPr/>
        </p:nvSpPr>
        <p:spPr>
          <a:xfrm>
            <a:off x="1565546" y="4761065"/>
            <a:ext cx="379730" cy="433705"/>
          </a:xfrm>
          <a:prstGeom prst="rect">
            <a:avLst/>
          </a:prstGeom>
          <a:ln w="12700">
            <a:miter lim="400000"/>
          </a:ln>
        </p:spPr>
        <p:txBody>
          <a:bodyPr wrap="none" lIns="109709" tIns="109709" rIns="109709" bIns="109709">
            <a:spAutoFit/>
          </a:bodyPr>
          <a:lstStyle>
            <a:lvl1pPr>
              <a:defRPr sz="1400" b="1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4.</a:t>
            </a:r>
          </a:p>
        </p:txBody>
      </p:sp>
      <p:sp>
        <p:nvSpPr>
          <p:cNvPr id="40" name="TextBox 47"/>
          <p:cNvSpPr txBox="1"/>
          <p:nvPr/>
        </p:nvSpPr>
        <p:spPr>
          <a:xfrm>
            <a:off x="1553059" y="5066019"/>
            <a:ext cx="1884638" cy="508114"/>
          </a:xfrm>
          <a:prstGeom prst="rect">
            <a:avLst/>
          </a:prstGeom>
          <a:ln w="12700">
            <a:miter lim="400000"/>
          </a:ln>
        </p:spPr>
        <p:txBody>
          <a:bodyPr wrap="square" lIns="109709" tIns="109709" rIns="109709" bIns="109709">
            <a:spAutoFit/>
          </a:bodyPr>
          <a:lstStyle>
            <a:lvl1pPr>
              <a:lnSpc>
                <a:spcPct val="150000"/>
              </a:lnSpc>
              <a:defRPr sz="1400" spc="300">
                <a:solidFill>
                  <a:srgbClr val="595959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 dirty="0"/>
              <a:t>高斯数据库迁移</a:t>
            </a:r>
          </a:p>
        </p:txBody>
      </p:sp>
      <p:sp>
        <p:nvSpPr>
          <p:cNvPr id="41" name="Rectangle 80"/>
          <p:cNvSpPr txBox="1"/>
          <p:nvPr/>
        </p:nvSpPr>
        <p:spPr>
          <a:xfrm>
            <a:off x="5519142" y="4221088"/>
            <a:ext cx="379730" cy="433705"/>
          </a:xfrm>
          <a:prstGeom prst="rect">
            <a:avLst/>
          </a:prstGeom>
          <a:ln w="12700">
            <a:miter lim="400000"/>
          </a:ln>
        </p:spPr>
        <p:txBody>
          <a:bodyPr wrap="none" lIns="109709" tIns="109709" rIns="109709" bIns="109709">
            <a:spAutoFit/>
          </a:bodyPr>
          <a:lstStyle>
            <a:lvl1pPr>
              <a:defRPr sz="1400" b="1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3.</a:t>
            </a:r>
          </a:p>
        </p:txBody>
      </p:sp>
      <p:sp>
        <p:nvSpPr>
          <p:cNvPr id="42" name="TextBox 49"/>
          <p:cNvSpPr txBox="1"/>
          <p:nvPr/>
        </p:nvSpPr>
        <p:spPr>
          <a:xfrm>
            <a:off x="5532911" y="4490487"/>
            <a:ext cx="3347690" cy="1187450"/>
          </a:xfrm>
          <a:prstGeom prst="rect">
            <a:avLst/>
          </a:prstGeom>
          <a:ln w="12700">
            <a:miter lim="400000"/>
          </a:ln>
        </p:spPr>
        <p:txBody>
          <a:bodyPr lIns="109709" tIns="109709" rIns="109709" bIns="109709">
            <a:spAutoFit/>
          </a:bodyPr>
          <a:lstStyle>
            <a:lvl1pPr>
              <a:lnSpc>
                <a:spcPct val="150000"/>
              </a:lnSpc>
              <a:defRPr sz="1400" spc="300">
                <a:solidFill>
                  <a:srgbClr val="595959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/>
              <a:t>了解</a:t>
            </a:r>
            <a:r>
              <a:rPr lang="en-US" altLang="zh-CN"/>
              <a:t>viper</a:t>
            </a:r>
            <a:r>
              <a:rPr lang="zh-CN" altLang="en-US"/>
              <a:t>中的</a:t>
            </a:r>
            <a:r>
              <a:rPr lang="en-US" altLang="zh-CN"/>
              <a:t>sql</a:t>
            </a:r>
            <a:r>
              <a:rPr lang="zh-CN" altLang="en-US"/>
              <a:t>使用以及用户管理，方便对数据集进行管理以及外部用户的访问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1" name="组合 1"/>
          <p:cNvGrpSpPr/>
          <p:nvPr/>
        </p:nvGrpSpPr>
        <p:grpSpPr>
          <a:xfrm>
            <a:off x="3862956" y="1638990"/>
            <a:ext cx="3816428" cy="3504712"/>
            <a:chOff x="-1" y="50942"/>
            <a:chExt cx="3816426" cy="3504711"/>
          </a:xfrm>
        </p:grpSpPr>
        <p:sp>
          <p:nvSpPr>
            <p:cNvPr id="725" name="TextBox 2"/>
            <p:cNvSpPr txBox="1"/>
            <p:nvPr/>
          </p:nvSpPr>
          <p:spPr>
            <a:xfrm>
              <a:off x="324036" y="1494964"/>
              <a:ext cx="3114450" cy="916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5400" spc="300">
                  <a:solidFill>
                    <a:srgbClr val="262626"/>
                  </a:solidFill>
                  <a:latin typeface="造字工房尚雅体演示版常规体"/>
                  <a:ea typeface="造字工房尚雅体演示版常规体"/>
                  <a:cs typeface="造字工房尚雅体演示版常规体"/>
                  <a:sym typeface="造字工房尚雅体演示版常规体"/>
                </a:defRPr>
              </a:lvl1pPr>
            </a:lstStyle>
            <a:p>
              <a:r>
                <a:t>THANKS</a:t>
              </a:r>
            </a:p>
          </p:txBody>
        </p:sp>
        <p:grpSp>
          <p:nvGrpSpPr>
            <p:cNvPr id="731" name="组合 3"/>
            <p:cNvGrpSpPr/>
            <p:nvPr/>
          </p:nvGrpSpPr>
          <p:grpSpPr>
            <a:xfrm>
              <a:off x="868585" y="50942"/>
              <a:ext cx="2037644" cy="891824"/>
              <a:chOff x="176875" y="50942"/>
              <a:chExt cx="2037642" cy="891822"/>
            </a:xfrm>
          </p:grpSpPr>
          <p:sp>
            <p:nvSpPr>
              <p:cNvPr id="726" name="等腰三角形 11"/>
              <p:cNvSpPr/>
              <p:nvPr/>
            </p:nvSpPr>
            <p:spPr>
              <a:xfrm rot="512239">
                <a:off x="1280125" y="338147"/>
                <a:ext cx="396045" cy="341418"/>
              </a:xfrm>
              <a:prstGeom prst="triangle">
                <a:avLst/>
              </a:prstGeom>
              <a:solidFill>
                <a:srgbClr val="C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27" name="等腰三角形 12"/>
              <p:cNvSpPr/>
              <p:nvPr/>
            </p:nvSpPr>
            <p:spPr>
              <a:xfrm rot="20371609">
                <a:off x="1931410" y="606232"/>
                <a:ext cx="198023" cy="170709"/>
              </a:xfrm>
              <a:prstGeom prst="triangle">
                <a:avLst/>
              </a:prstGeom>
              <a:solidFill>
                <a:srgbClr val="80808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28" name="等腰三角形 13"/>
              <p:cNvSpPr/>
              <p:nvPr/>
            </p:nvSpPr>
            <p:spPr>
              <a:xfrm rot="20371609">
                <a:off x="835384" y="634475"/>
                <a:ext cx="266491" cy="196272"/>
              </a:xfrm>
              <a:prstGeom prst="triangle">
                <a:avLst/>
              </a:prstGeom>
              <a:solidFill>
                <a:srgbClr val="262626"/>
              </a:solidFill>
              <a:ln w="25400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29" name="等腰三角形 14"/>
              <p:cNvSpPr/>
              <p:nvPr/>
            </p:nvSpPr>
            <p:spPr>
              <a:xfrm rot="3761573">
                <a:off x="202152" y="242666"/>
                <a:ext cx="741201" cy="508376"/>
              </a:xfrm>
              <a:prstGeom prst="triangle">
                <a:avLst/>
              </a:prstGeom>
              <a:solidFill>
                <a:srgbClr val="D9969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30" name="等腰三角形 15"/>
              <p:cNvSpPr/>
              <p:nvPr/>
            </p:nvSpPr>
            <p:spPr>
              <a:xfrm rot="20371609">
                <a:off x="1922119" y="222687"/>
                <a:ext cx="266491" cy="196272"/>
              </a:xfrm>
              <a:prstGeom prst="triangle">
                <a:avLst/>
              </a:prstGeom>
              <a:solidFill>
                <a:srgbClr val="262626"/>
              </a:solidFill>
              <a:ln w="25400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734" name="圆角矩形 4"/>
            <p:cNvGrpSpPr/>
            <p:nvPr/>
          </p:nvGrpSpPr>
          <p:grpSpPr>
            <a:xfrm>
              <a:off x="1008112" y="3123603"/>
              <a:ext cx="1944218" cy="432050"/>
              <a:chOff x="0" y="0"/>
              <a:chExt cx="1944217" cy="432048"/>
            </a:xfrm>
          </p:grpSpPr>
          <p:sp>
            <p:nvSpPr>
              <p:cNvPr id="732" name="圆角矩形"/>
              <p:cNvSpPr/>
              <p:nvPr/>
            </p:nvSpPr>
            <p:spPr>
              <a:xfrm>
                <a:off x="0" y="0"/>
                <a:ext cx="1944217" cy="432048"/>
              </a:xfrm>
              <a:prstGeom prst="roundRect">
                <a:avLst>
                  <a:gd name="adj" fmla="val 16667"/>
                </a:avLst>
              </a:prstGeom>
              <a:solidFill>
                <a:srgbClr val="2626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33" name="请输入你的内容"/>
              <p:cNvSpPr txBox="1"/>
              <p:nvPr/>
            </p:nvSpPr>
            <p:spPr>
              <a:xfrm>
                <a:off x="21090" y="31359"/>
                <a:ext cx="1902036" cy="3693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FFFFFF"/>
                    </a:solidFill>
                    <a:latin typeface="汉仪大圣体简"/>
                    <a:ea typeface="汉仪大圣体简"/>
                    <a:cs typeface="汉仪大圣体简"/>
                    <a:sym typeface="汉仪大圣体简"/>
                  </a:defRPr>
                </a:lvl1pPr>
              </a:lstStyle>
              <a:p>
                <a:r>
                  <a:rPr lang="zh-CN" altLang="en-US" dirty="0"/>
                  <a:t>暴杀恶意代码组</a:t>
                </a:r>
                <a:endParaRPr dirty="0"/>
              </a:p>
            </p:txBody>
          </p:sp>
        </p:grpSp>
        <p:grpSp>
          <p:nvGrpSpPr>
            <p:cNvPr id="737" name="组合 5"/>
            <p:cNvGrpSpPr/>
            <p:nvPr/>
          </p:nvGrpSpPr>
          <p:grpSpPr>
            <a:xfrm>
              <a:off x="-1" y="675332"/>
              <a:ext cx="360042" cy="2602151"/>
              <a:chOff x="0" y="0"/>
              <a:chExt cx="360040" cy="2602149"/>
            </a:xfrm>
          </p:grpSpPr>
          <p:sp>
            <p:nvSpPr>
              <p:cNvPr id="735" name="左中括号 9"/>
              <p:cNvSpPr/>
              <p:nvPr/>
            </p:nvSpPr>
            <p:spPr>
              <a:xfrm>
                <a:off x="94165" y="91523"/>
                <a:ext cx="265876" cy="24232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512"/>
                      <a:pt x="0" y="21403"/>
                    </a:cubicBezTo>
                    <a:lnTo>
                      <a:pt x="0" y="197"/>
                    </a:lnTo>
                    <a:cubicBezTo>
                      <a:pt x="0" y="88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736" name="左中括号 10"/>
              <p:cNvSpPr/>
              <p:nvPr/>
            </p:nvSpPr>
            <p:spPr>
              <a:xfrm>
                <a:off x="-1" y="0"/>
                <a:ext cx="360041" cy="26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489"/>
                      <a:pt x="0" y="21351"/>
                    </a:cubicBezTo>
                    <a:lnTo>
                      <a:pt x="0" y="249"/>
                    </a:lnTo>
                    <a:cubicBezTo>
                      <a:pt x="0" y="111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740" name="组合 6"/>
            <p:cNvGrpSpPr/>
            <p:nvPr/>
          </p:nvGrpSpPr>
          <p:grpSpPr>
            <a:xfrm>
              <a:off x="3456384" y="655554"/>
              <a:ext cx="360041" cy="2602151"/>
              <a:chOff x="0" y="0"/>
              <a:chExt cx="360040" cy="2602149"/>
            </a:xfrm>
          </p:grpSpPr>
          <p:sp>
            <p:nvSpPr>
              <p:cNvPr id="738" name="左中括号 7"/>
              <p:cNvSpPr/>
              <p:nvPr/>
            </p:nvSpPr>
            <p:spPr>
              <a:xfrm flipH="1">
                <a:off x="22157" y="91523"/>
                <a:ext cx="265875" cy="24232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512"/>
                      <a:pt x="0" y="21403"/>
                    </a:cubicBezTo>
                    <a:lnTo>
                      <a:pt x="0" y="197"/>
                    </a:lnTo>
                    <a:cubicBezTo>
                      <a:pt x="0" y="88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739" name="左中括号 8"/>
              <p:cNvSpPr/>
              <p:nvPr/>
            </p:nvSpPr>
            <p:spPr>
              <a:xfrm flipH="1">
                <a:off x="0" y="0"/>
                <a:ext cx="360041" cy="26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489"/>
                      <a:pt x="0" y="21351"/>
                    </a:cubicBezTo>
                    <a:lnTo>
                      <a:pt x="0" y="249"/>
                    </a:lnTo>
                    <a:cubicBezTo>
                      <a:pt x="0" y="111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</p:grpSp>
      </p:grpSp>
      <p:grpSp>
        <p:nvGrpSpPr>
          <p:cNvPr id="744" name="组合 24"/>
          <p:cNvGrpSpPr/>
          <p:nvPr/>
        </p:nvGrpSpPr>
        <p:grpSpPr>
          <a:xfrm>
            <a:off x="8909219" y="2293464"/>
            <a:ext cx="3687215" cy="2719713"/>
            <a:chOff x="0" y="0"/>
            <a:chExt cx="3687214" cy="2719712"/>
          </a:xfrm>
        </p:grpSpPr>
        <p:sp>
          <p:nvSpPr>
            <p:cNvPr id="742" name="直接连接符 22"/>
            <p:cNvSpPr/>
            <p:nvPr/>
          </p:nvSpPr>
          <p:spPr>
            <a:xfrm flipV="1">
              <a:off x="1094926" y="-1"/>
              <a:ext cx="2592289" cy="2179758"/>
            </a:xfrm>
            <a:prstGeom prst="line">
              <a:avLst/>
            </a:prstGeom>
            <a:noFill/>
            <a:ln w="76200" cap="flat">
              <a:solidFill>
                <a:srgbClr val="C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3" name="直接连接符 23"/>
            <p:cNvSpPr/>
            <p:nvPr/>
          </p:nvSpPr>
          <p:spPr>
            <a:xfrm flipV="1">
              <a:off x="0" y="539956"/>
              <a:ext cx="2592288" cy="2179757"/>
            </a:xfrm>
            <a:prstGeom prst="line">
              <a:avLst/>
            </a:prstGeom>
            <a:noFill/>
            <a:ln w="12700" cap="flat">
              <a:solidFill>
                <a:srgbClr val="C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747" name="组合 25"/>
          <p:cNvGrpSpPr/>
          <p:nvPr/>
        </p:nvGrpSpPr>
        <p:grpSpPr>
          <a:xfrm>
            <a:off x="-1359711" y="1283286"/>
            <a:ext cx="3373537" cy="3100266"/>
            <a:chOff x="0" y="0"/>
            <a:chExt cx="3373536" cy="3100264"/>
          </a:xfrm>
        </p:grpSpPr>
        <p:sp>
          <p:nvSpPr>
            <p:cNvPr id="745" name="直接连接符 26"/>
            <p:cNvSpPr/>
            <p:nvPr/>
          </p:nvSpPr>
          <p:spPr>
            <a:xfrm>
              <a:off x="739032" y="971724"/>
              <a:ext cx="2634505" cy="2128541"/>
            </a:xfrm>
            <a:prstGeom prst="line">
              <a:avLst/>
            </a:prstGeom>
            <a:noFill/>
            <a:ln w="76200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6" name="直接连接符 27"/>
            <p:cNvSpPr/>
            <p:nvPr/>
          </p:nvSpPr>
          <p:spPr>
            <a:xfrm>
              <a:off x="0" y="0"/>
              <a:ext cx="2634505" cy="2128540"/>
            </a:xfrm>
            <a:prstGeom prst="line">
              <a:avLst/>
            </a:prstGeom>
            <a:noFill/>
            <a:ln w="12700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组合 3"/>
          <p:cNvGrpSpPr/>
          <p:nvPr/>
        </p:nvGrpSpPr>
        <p:grpSpPr>
          <a:xfrm>
            <a:off x="945210" y="1749257"/>
            <a:ext cx="1105803" cy="815647"/>
            <a:chOff x="0" y="0"/>
            <a:chExt cx="1105801" cy="815645"/>
          </a:xfrm>
        </p:grpSpPr>
        <p:sp>
          <p:nvSpPr>
            <p:cNvPr id="237" name="直接连接符 1"/>
            <p:cNvSpPr/>
            <p:nvPr/>
          </p:nvSpPr>
          <p:spPr>
            <a:xfrm flipH="1">
              <a:off x="0" y="161933"/>
              <a:ext cx="777432" cy="653713"/>
            </a:xfrm>
            <a:prstGeom prst="line">
              <a:avLst/>
            </a:prstGeom>
            <a:noFill/>
            <a:ln w="76200" cap="flat">
              <a:solidFill>
                <a:srgbClr val="C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8" name="直接连接符 2"/>
            <p:cNvSpPr/>
            <p:nvPr/>
          </p:nvSpPr>
          <p:spPr>
            <a:xfrm flipH="1">
              <a:off x="328370" y="0"/>
              <a:ext cx="777432" cy="653713"/>
            </a:xfrm>
            <a:prstGeom prst="line">
              <a:avLst/>
            </a:prstGeom>
            <a:noFill/>
            <a:ln w="12700" cap="flat">
              <a:solidFill>
                <a:srgbClr val="C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42" name="组合 4"/>
          <p:cNvGrpSpPr/>
          <p:nvPr/>
        </p:nvGrpSpPr>
        <p:grpSpPr>
          <a:xfrm>
            <a:off x="1270669" y="4341546"/>
            <a:ext cx="1105803" cy="815646"/>
            <a:chOff x="0" y="0"/>
            <a:chExt cx="1105801" cy="815645"/>
          </a:xfrm>
        </p:grpSpPr>
        <p:sp>
          <p:nvSpPr>
            <p:cNvPr id="240" name="直接连接符 5"/>
            <p:cNvSpPr/>
            <p:nvPr/>
          </p:nvSpPr>
          <p:spPr>
            <a:xfrm flipV="1">
              <a:off x="328370" y="-1"/>
              <a:ext cx="777432" cy="653714"/>
            </a:xfrm>
            <a:prstGeom prst="line">
              <a:avLst/>
            </a:prstGeom>
            <a:noFill/>
            <a:ln w="76200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" name="直接连接符 6"/>
            <p:cNvSpPr/>
            <p:nvPr/>
          </p:nvSpPr>
          <p:spPr>
            <a:xfrm flipV="1">
              <a:off x="0" y="161933"/>
              <a:ext cx="777432" cy="653713"/>
            </a:xfrm>
            <a:prstGeom prst="line">
              <a:avLst/>
            </a:prstGeom>
            <a:noFill/>
            <a:ln w="12700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43" name="TextBox 8"/>
          <p:cNvSpPr txBox="1"/>
          <p:nvPr/>
        </p:nvSpPr>
        <p:spPr>
          <a:xfrm>
            <a:off x="1719267" y="2492896"/>
            <a:ext cx="396254" cy="120269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>
              <a:lnSpc>
                <a:spcPct val="250000"/>
              </a:lnSpc>
            </a:pP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目</a:t>
            </a:r>
          </a:p>
          <a:p>
            <a:pPr>
              <a:lnSpc>
                <a:spcPct val="250000"/>
              </a:lnSpc>
            </a:pP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录</a:t>
            </a:r>
          </a:p>
        </p:txBody>
      </p:sp>
      <p:sp>
        <p:nvSpPr>
          <p:cNvPr id="244" name="矩形 10"/>
          <p:cNvSpPr txBox="1"/>
          <p:nvPr/>
        </p:nvSpPr>
        <p:spPr>
          <a:xfrm>
            <a:off x="1261668" y="3329697"/>
            <a:ext cx="225027" cy="120488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1000"/>
            </a:lvl1pPr>
          </a:lstStyle>
          <a:p>
            <a:r>
              <a:t>CONTENTS</a:t>
            </a:r>
          </a:p>
        </p:txBody>
      </p:sp>
      <p:grpSp>
        <p:nvGrpSpPr>
          <p:cNvPr id="251" name="组合 32"/>
          <p:cNvGrpSpPr/>
          <p:nvPr/>
        </p:nvGrpSpPr>
        <p:grpSpPr>
          <a:xfrm>
            <a:off x="4728023" y="764855"/>
            <a:ext cx="2530638" cy="925368"/>
            <a:chOff x="-1" y="-1"/>
            <a:chExt cx="1936759" cy="488792"/>
          </a:xfrm>
        </p:grpSpPr>
        <p:sp>
          <p:nvSpPr>
            <p:cNvPr id="245" name="TextBox 12"/>
            <p:cNvSpPr txBox="1"/>
            <p:nvPr/>
          </p:nvSpPr>
          <p:spPr>
            <a:xfrm>
              <a:off x="95575" y="59729"/>
              <a:ext cx="266954" cy="341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rPr sz="3600" dirty="0"/>
                <a:t>1</a:t>
              </a:r>
            </a:p>
          </p:txBody>
        </p:sp>
        <p:grpSp>
          <p:nvGrpSpPr>
            <p:cNvPr id="248" name="组合 14"/>
            <p:cNvGrpSpPr/>
            <p:nvPr/>
          </p:nvGrpSpPr>
          <p:grpSpPr>
            <a:xfrm>
              <a:off x="-1" y="-1"/>
              <a:ext cx="504058" cy="488792"/>
              <a:chOff x="0" y="0"/>
              <a:chExt cx="504056" cy="488790"/>
            </a:xfrm>
          </p:grpSpPr>
          <p:sp>
            <p:nvSpPr>
              <p:cNvPr id="246" name="左中括号 11"/>
              <p:cNvSpPr/>
              <p:nvPr/>
            </p:nvSpPr>
            <p:spPr>
              <a:xfrm>
                <a:off x="-1" y="-1"/>
                <a:ext cx="144017" cy="4887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363"/>
                      <a:pt x="0" y="21070"/>
                    </a:cubicBezTo>
                    <a:lnTo>
                      <a:pt x="0" y="530"/>
                    </a:lnTo>
                    <a:cubicBezTo>
                      <a:pt x="0" y="237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47" name="左中括号 13"/>
              <p:cNvSpPr/>
              <p:nvPr/>
            </p:nvSpPr>
            <p:spPr>
              <a:xfrm flipH="1">
                <a:off x="360040" y="-1"/>
                <a:ext cx="144017" cy="4887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363"/>
                      <a:pt x="0" y="21070"/>
                    </a:cubicBezTo>
                    <a:lnTo>
                      <a:pt x="0" y="530"/>
                    </a:lnTo>
                    <a:cubicBezTo>
                      <a:pt x="0" y="237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</p:grpSp>
        <p:sp>
          <p:nvSpPr>
            <p:cNvPr id="249" name="TextBox 15"/>
            <p:cNvSpPr txBox="1"/>
            <p:nvPr/>
          </p:nvSpPr>
          <p:spPr>
            <a:xfrm>
              <a:off x="609834" y="76062"/>
              <a:ext cx="1326924" cy="3088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>
                  <a:latin typeface="微软雅黑 Light"/>
                  <a:ea typeface="微软雅黑 Light"/>
                  <a:cs typeface="微软雅黑 Light"/>
                  <a:sym typeface="微软雅黑 Light"/>
                </a:defRPr>
              </a:lvl1pPr>
            </a:lstStyle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  <a:r>
                <a:rPr lang="zh-CN" altLang="en-US" sz="3200" dirty="0">
                  <a:latin typeface="微软雅黑 Light"/>
                  <a:ea typeface="微软雅黑 Light"/>
                  <a:cs typeface="微软雅黑 Light"/>
                  <a:sym typeface="微软雅黑 Light"/>
                </a:rPr>
                <a:t>当前进展</a:t>
              </a:r>
              <a:endParaRPr sz="3200" dirty="0">
                <a:latin typeface="微软雅黑 Light"/>
                <a:ea typeface="微软雅黑 Light"/>
                <a:cs typeface="微软雅黑 Light"/>
                <a:sym typeface="微软雅黑 Light"/>
              </a:endParaRPr>
            </a:p>
          </p:txBody>
        </p:sp>
      </p:grpSp>
      <p:sp>
        <p:nvSpPr>
          <p:cNvPr id="266" name="直接连接符 35"/>
          <p:cNvSpPr/>
          <p:nvPr/>
        </p:nvSpPr>
        <p:spPr>
          <a:xfrm flipH="1">
            <a:off x="8857297" y="764704"/>
            <a:ext cx="777433" cy="653713"/>
          </a:xfrm>
          <a:prstGeom prst="line">
            <a:avLst/>
          </a:prstGeom>
          <a:ln w="38100">
            <a:solidFill>
              <a:srgbClr val="C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7" name="直接连接符 36"/>
          <p:cNvSpPr/>
          <p:nvPr/>
        </p:nvSpPr>
        <p:spPr>
          <a:xfrm flipH="1">
            <a:off x="8297097" y="4435729"/>
            <a:ext cx="388717" cy="326857"/>
          </a:xfrm>
          <a:prstGeom prst="line">
            <a:avLst/>
          </a:prstGeom>
          <a:ln w="12700">
            <a:solidFill>
              <a:srgbClr val="262626"/>
            </a:solidFill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42" name="组合 32"/>
          <p:cNvGrpSpPr/>
          <p:nvPr/>
        </p:nvGrpSpPr>
        <p:grpSpPr>
          <a:xfrm>
            <a:off x="4738182" y="4882328"/>
            <a:ext cx="2530637" cy="925368"/>
            <a:chOff x="-1" y="-1"/>
            <a:chExt cx="1936760" cy="488792"/>
          </a:xfrm>
        </p:grpSpPr>
        <p:sp>
          <p:nvSpPr>
            <p:cNvPr id="43" name="TextBox 12"/>
            <p:cNvSpPr txBox="1"/>
            <p:nvPr/>
          </p:nvSpPr>
          <p:spPr>
            <a:xfrm>
              <a:off x="95575" y="59729"/>
              <a:ext cx="243963" cy="3401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grpSp>
          <p:nvGrpSpPr>
            <p:cNvPr id="44" name="组合 14"/>
            <p:cNvGrpSpPr/>
            <p:nvPr/>
          </p:nvGrpSpPr>
          <p:grpSpPr>
            <a:xfrm>
              <a:off x="-1" y="-1"/>
              <a:ext cx="504058" cy="488792"/>
              <a:chOff x="0" y="0"/>
              <a:chExt cx="504056" cy="488790"/>
            </a:xfrm>
          </p:grpSpPr>
          <p:sp>
            <p:nvSpPr>
              <p:cNvPr id="46" name="左中括号 11"/>
              <p:cNvSpPr/>
              <p:nvPr/>
            </p:nvSpPr>
            <p:spPr>
              <a:xfrm>
                <a:off x="-1" y="-1"/>
                <a:ext cx="144017" cy="4887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363"/>
                      <a:pt x="0" y="21070"/>
                    </a:cubicBezTo>
                    <a:lnTo>
                      <a:pt x="0" y="530"/>
                    </a:lnTo>
                    <a:cubicBezTo>
                      <a:pt x="0" y="237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7" name="左中括号 13"/>
              <p:cNvSpPr/>
              <p:nvPr/>
            </p:nvSpPr>
            <p:spPr>
              <a:xfrm flipH="1">
                <a:off x="360040" y="-1"/>
                <a:ext cx="144017" cy="4887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363"/>
                      <a:pt x="0" y="21070"/>
                    </a:cubicBezTo>
                    <a:lnTo>
                      <a:pt x="0" y="530"/>
                    </a:lnTo>
                    <a:cubicBezTo>
                      <a:pt x="0" y="237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</p:grpSp>
        <p:sp>
          <p:nvSpPr>
            <p:cNvPr id="45" name="TextBox 15"/>
            <p:cNvSpPr txBox="1"/>
            <p:nvPr/>
          </p:nvSpPr>
          <p:spPr>
            <a:xfrm>
              <a:off x="609834" y="76062"/>
              <a:ext cx="1326925" cy="3088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>
                  <a:latin typeface="微软雅黑 Light"/>
                  <a:ea typeface="微软雅黑 Light"/>
                  <a:cs typeface="微软雅黑 Light"/>
                  <a:sym typeface="微软雅黑 Light"/>
                </a:defRPr>
              </a:lvl1pPr>
            </a:lstStyle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  <a:r>
                <a:rPr lang="zh-CN" altLang="en-US" sz="3200" dirty="0">
                  <a:latin typeface="微软雅黑 Light"/>
                  <a:ea typeface="微软雅黑 Light"/>
                  <a:cs typeface="微软雅黑 Light"/>
                  <a:sym typeface="微软雅黑 Light"/>
                </a:rPr>
                <a:t>未来计划</a:t>
              </a:r>
              <a:endParaRPr sz="3200" dirty="0">
                <a:latin typeface="微软雅黑 Light"/>
                <a:ea typeface="微软雅黑 Light"/>
                <a:cs typeface="微软雅黑 Light"/>
                <a:sym typeface="微软雅黑 Light"/>
              </a:endParaRPr>
            </a:p>
          </p:txBody>
        </p:sp>
      </p:grpSp>
      <p:grpSp>
        <p:nvGrpSpPr>
          <p:cNvPr id="2" name="组合 32"/>
          <p:cNvGrpSpPr/>
          <p:nvPr/>
        </p:nvGrpSpPr>
        <p:grpSpPr>
          <a:xfrm>
            <a:off x="4738182" y="2181038"/>
            <a:ext cx="2520222" cy="925368"/>
            <a:chOff x="-1" y="-1"/>
            <a:chExt cx="1928789" cy="488792"/>
          </a:xfrm>
        </p:grpSpPr>
        <p:sp>
          <p:nvSpPr>
            <p:cNvPr id="3" name="TextBox 12"/>
            <p:cNvSpPr txBox="1"/>
            <p:nvPr/>
          </p:nvSpPr>
          <p:spPr>
            <a:xfrm>
              <a:off x="95575" y="59729"/>
              <a:ext cx="243963" cy="3401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grpSp>
          <p:nvGrpSpPr>
            <p:cNvPr id="4" name="组合 14"/>
            <p:cNvGrpSpPr/>
            <p:nvPr/>
          </p:nvGrpSpPr>
          <p:grpSpPr>
            <a:xfrm>
              <a:off x="-1" y="-1"/>
              <a:ext cx="504058" cy="488792"/>
              <a:chOff x="0" y="0"/>
              <a:chExt cx="504056" cy="488790"/>
            </a:xfrm>
          </p:grpSpPr>
          <p:sp>
            <p:nvSpPr>
              <p:cNvPr id="5" name="左中括号 11"/>
              <p:cNvSpPr/>
              <p:nvPr/>
            </p:nvSpPr>
            <p:spPr>
              <a:xfrm>
                <a:off x="-1" y="-1"/>
                <a:ext cx="144017" cy="4887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363"/>
                      <a:pt x="0" y="21070"/>
                    </a:cubicBezTo>
                    <a:lnTo>
                      <a:pt x="0" y="530"/>
                    </a:lnTo>
                    <a:cubicBezTo>
                      <a:pt x="0" y="237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6" name="左中括号 13"/>
              <p:cNvSpPr/>
              <p:nvPr/>
            </p:nvSpPr>
            <p:spPr>
              <a:xfrm flipH="1">
                <a:off x="360040" y="-1"/>
                <a:ext cx="144017" cy="4887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363"/>
                      <a:pt x="0" y="21070"/>
                    </a:cubicBezTo>
                    <a:lnTo>
                      <a:pt x="0" y="530"/>
                    </a:lnTo>
                    <a:cubicBezTo>
                      <a:pt x="0" y="237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</p:grpSp>
        <p:sp>
          <p:nvSpPr>
            <p:cNvPr id="7" name="TextBox 15"/>
            <p:cNvSpPr txBox="1"/>
            <p:nvPr/>
          </p:nvSpPr>
          <p:spPr>
            <a:xfrm>
              <a:off x="609834" y="76062"/>
              <a:ext cx="1318954" cy="3075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>
                  <a:latin typeface="微软雅黑 Light"/>
                  <a:ea typeface="微软雅黑 Light"/>
                  <a:cs typeface="微软雅黑 Light"/>
                  <a:sym typeface="微软雅黑 Light"/>
                </a:defRPr>
              </a:lvl1pPr>
            </a:lstStyle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  <a:r>
                <a:rPr lang="zh-CN" sz="3200" dirty="0">
                  <a:latin typeface="微软雅黑 Light"/>
                  <a:ea typeface="微软雅黑 Light"/>
                  <a:cs typeface="微软雅黑 Light"/>
                  <a:sym typeface="微软雅黑 Light"/>
                </a:rPr>
                <a:t>财政支出</a:t>
              </a:r>
            </a:p>
          </p:txBody>
        </p:sp>
      </p:grpSp>
      <p:grpSp>
        <p:nvGrpSpPr>
          <p:cNvPr id="8" name="组合 32"/>
          <p:cNvGrpSpPr/>
          <p:nvPr/>
        </p:nvGrpSpPr>
        <p:grpSpPr>
          <a:xfrm>
            <a:off x="4738182" y="3469453"/>
            <a:ext cx="2520222" cy="925368"/>
            <a:chOff x="-1" y="-1"/>
            <a:chExt cx="1928789" cy="488792"/>
          </a:xfrm>
        </p:grpSpPr>
        <p:sp>
          <p:nvSpPr>
            <p:cNvPr id="9" name="TextBox 12"/>
            <p:cNvSpPr txBox="1"/>
            <p:nvPr/>
          </p:nvSpPr>
          <p:spPr>
            <a:xfrm>
              <a:off x="95575" y="59729"/>
              <a:ext cx="243963" cy="3401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grpSp>
          <p:nvGrpSpPr>
            <p:cNvPr id="10" name="组合 14"/>
            <p:cNvGrpSpPr/>
            <p:nvPr/>
          </p:nvGrpSpPr>
          <p:grpSpPr>
            <a:xfrm>
              <a:off x="-1" y="-1"/>
              <a:ext cx="504058" cy="488792"/>
              <a:chOff x="0" y="0"/>
              <a:chExt cx="504056" cy="488790"/>
            </a:xfrm>
          </p:grpSpPr>
          <p:sp>
            <p:nvSpPr>
              <p:cNvPr id="11" name="左中括号 11"/>
              <p:cNvSpPr/>
              <p:nvPr/>
            </p:nvSpPr>
            <p:spPr>
              <a:xfrm>
                <a:off x="-1" y="-1"/>
                <a:ext cx="144017" cy="4887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363"/>
                      <a:pt x="0" y="21070"/>
                    </a:cubicBezTo>
                    <a:lnTo>
                      <a:pt x="0" y="530"/>
                    </a:lnTo>
                    <a:cubicBezTo>
                      <a:pt x="0" y="237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2" name="左中括号 13"/>
              <p:cNvSpPr/>
              <p:nvPr/>
            </p:nvSpPr>
            <p:spPr>
              <a:xfrm flipH="1">
                <a:off x="360040" y="-1"/>
                <a:ext cx="144017" cy="4887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671" y="21600"/>
                      <a:pt x="0" y="21363"/>
                      <a:pt x="0" y="21070"/>
                    </a:cubicBezTo>
                    <a:lnTo>
                      <a:pt x="0" y="530"/>
                    </a:lnTo>
                    <a:cubicBezTo>
                      <a:pt x="0" y="237"/>
                      <a:pt x="9671" y="0"/>
                      <a:pt x="21600" y="0"/>
                    </a:cubicBezTo>
                  </a:path>
                </a:pathLst>
              </a:custGeom>
              <a:noFill/>
              <a:ln w="9525" cap="flat">
                <a:solidFill>
                  <a:srgbClr val="262626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</p:grpSp>
        <p:sp>
          <p:nvSpPr>
            <p:cNvPr id="13" name="TextBox 15"/>
            <p:cNvSpPr txBox="1"/>
            <p:nvPr/>
          </p:nvSpPr>
          <p:spPr>
            <a:xfrm>
              <a:off x="609834" y="76062"/>
              <a:ext cx="1318954" cy="3075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>
                  <a:latin typeface="微软雅黑 Light"/>
                  <a:ea typeface="微软雅黑 Light"/>
                  <a:cs typeface="微软雅黑 Light"/>
                  <a:sym typeface="微软雅黑 Light"/>
                </a:defRPr>
              </a:lvl1pPr>
            </a:lstStyle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  <a:r>
                <a:rPr lang="zh-CN" sz="3200" dirty="0">
                  <a:latin typeface="微软雅黑 Light"/>
                  <a:ea typeface="微软雅黑 Light"/>
                  <a:cs typeface="微软雅黑 Light"/>
                  <a:sym typeface="微软雅黑 Light"/>
                </a:rPr>
                <a:t>风险管理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2"/>
          <p:cNvSpPr txBox="1"/>
          <p:nvPr/>
        </p:nvSpPr>
        <p:spPr>
          <a:xfrm>
            <a:off x="2649764" y="4137262"/>
            <a:ext cx="1434144" cy="6375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3600" spc="300">
                <a:solidFill>
                  <a:srgbClr val="262626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t>PART</a:t>
            </a:r>
          </a:p>
        </p:txBody>
      </p:sp>
      <p:sp>
        <p:nvSpPr>
          <p:cNvPr id="279" name="等腰三角形 11"/>
          <p:cNvSpPr/>
          <p:nvPr/>
        </p:nvSpPr>
        <p:spPr>
          <a:xfrm rot="512239">
            <a:off x="3477836" y="3538930"/>
            <a:ext cx="314717" cy="271308"/>
          </a:xfrm>
          <a:prstGeom prst="triangle">
            <a:avLst/>
          </a:prstGeom>
          <a:solidFill>
            <a:srgbClr val="C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0" name="等腰三角形 12"/>
          <p:cNvSpPr/>
          <p:nvPr/>
        </p:nvSpPr>
        <p:spPr>
          <a:xfrm rot="20371609">
            <a:off x="3995377" y="3751963"/>
            <a:ext cx="157359" cy="135655"/>
          </a:xfrm>
          <a:prstGeom prst="triangle">
            <a:avLst/>
          </a:prstGeom>
          <a:solidFill>
            <a:srgbClr val="80808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1" name="等腰三角形 13"/>
          <p:cNvSpPr/>
          <p:nvPr/>
        </p:nvSpPr>
        <p:spPr>
          <a:xfrm rot="20371609">
            <a:off x="3124426" y="3774406"/>
            <a:ext cx="211766" cy="155968"/>
          </a:xfrm>
          <a:prstGeom prst="triangle">
            <a:avLst/>
          </a:prstGeom>
          <a:solidFill>
            <a:srgbClr val="262626"/>
          </a:solidFill>
          <a:ln w="25400">
            <a:solidFill>
              <a:srgbClr val="26262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2" name="等腰三角形 14"/>
          <p:cNvSpPr/>
          <p:nvPr/>
        </p:nvSpPr>
        <p:spPr>
          <a:xfrm rot="3761573">
            <a:off x="2621230" y="3463057"/>
            <a:ext cx="588993" cy="403980"/>
          </a:xfrm>
          <a:prstGeom prst="triangle">
            <a:avLst/>
          </a:prstGeom>
          <a:solidFill>
            <a:srgbClr val="D9969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3" name="等腰三角形 15"/>
          <p:cNvSpPr/>
          <p:nvPr/>
        </p:nvSpPr>
        <p:spPr>
          <a:xfrm rot="20371609">
            <a:off x="3987995" y="3447181"/>
            <a:ext cx="211766" cy="155967"/>
          </a:xfrm>
          <a:prstGeom prst="triangle">
            <a:avLst/>
          </a:prstGeom>
          <a:solidFill>
            <a:srgbClr val="262626"/>
          </a:solidFill>
          <a:ln w="25400">
            <a:solidFill>
              <a:srgbClr val="26262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4" name="TextBox 16"/>
          <p:cNvSpPr txBox="1"/>
          <p:nvPr/>
        </p:nvSpPr>
        <p:spPr>
          <a:xfrm>
            <a:off x="2958272" y="2074406"/>
            <a:ext cx="782202" cy="15519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9600" b="1">
                <a:solidFill>
                  <a:srgbClr val="262626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t>1</a:t>
            </a:r>
          </a:p>
        </p:txBody>
      </p:sp>
      <p:sp>
        <p:nvSpPr>
          <p:cNvPr id="285" name="TextBox 27"/>
          <p:cNvSpPr txBox="1"/>
          <p:nvPr/>
        </p:nvSpPr>
        <p:spPr>
          <a:xfrm>
            <a:off x="6345949" y="2965038"/>
            <a:ext cx="2092879" cy="64633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3600" spc="3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 altLang="en-US" dirty="0"/>
              <a:t>当前进展</a:t>
            </a:r>
            <a:endParaRPr dirty="0"/>
          </a:p>
        </p:txBody>
      </p:sp>
      <p:sp>
        <p:nvSpPr>
          <p:cNvPr id="286" name="直接连接符 32"/>
          <p:cNvSpPr/>
          <p:nvPr/>
        </p:nvSpPr>
        <p:spPr>
          <a:xfrm flipH="1">
            <a:off x="6067126" y="2638181"/>
            <a:ext cx="388717" cy="326857"/>
          </a:xfrm>
          <a:prstGeom prst="line">
            <a:avLst/>
          </a:prstGeom>
          <a:ln w="12700">
            <a:solidFill>
              <a:srgbClr val="26262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7" name="直接连接符 33"/>
          <p:cNvSpPr/>
          <p:nvPr/>
        </p:nvSpPr>
        <p:spPr>
          <a:xfrm flipH="1">
            <a:off x="9082926" y="3247396"/>
            <a:ext cx="654558" cy="534335"/>
          </a:xfrm>
          <a:prstGeom prst="line">
            <a:avLst/>
          </a:prstGeom>
          <a:ln w="12700">
            <a:solidFill>
              <a:srgbClr val="C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8" name="直接连接符 35"/>
          <p:cNvSpPr/>
          <p:nvPr/>
        </p:nvSpPr>
        <p:spPr>
          <a:xfrm flipH="1">
            <a:off x="8803430" y="2638181"/>
            <a:ext cx="388717" cy="326857"/>
          </a:xfrm>
          <a:prstGeom prst="line">
            <a:avLst/>
          </a:prstGeom>
          <a:ln w="38100">
            <a:solidFill>
              <a:srgbClr val="C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9" name="直接连接符 36"/>
          <p:cNvSpPr/>
          <p:nvPr/>
        </p:nvSpPr>
        <p:spPr>
          <a:xfrm flipH="1">
            <a:off x="6744019" y="3685485"/>
            <a:ext cx="654558" cy="534335"/>
          </a:xfrm>
          <a:prstGeom prst="line">
            <a:avLst/>
          </a:prstGeom>
          <a:ln w="38100">
            <a:solidFill>
              <a:srgbClr val="262626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直接连接符 1"/>
          <p:cNvSpPr/>
          <p:nvPr/>
        </p:nvSpPr>
        <p:spPr>
          <a:xfrm flipH="1">
            <a:off x="-194359" y="217178"/>
            <a:ext cx="777434" cy="653713"/>
          </a:xfrm>
          <a:prstGeom prst="line">
            <a:avLst/>
          </a:prstGeom>
          <a:ln w="38100">
            <a:solidFill>
              <a:srgbClr val="26262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07" name="直接连接符 2"/>
          <p:cNvSpPr/>
          <p:nvPr/>
        </p:nvSpPr>
        <p:spPr>
          <a:xfrm flipH="1">
            <a:off x="-58058" y="761630"/>
            <a:ext cx="388718" cy="326857"/>
          </a:xfrm>
          <a:prstGeom prst="line">
            <a:avLst/>
          </a:prstGeom>
          <a:ln w="12700">
            <a:solidFill>
              <a:srgbClr val="C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08" name="矩形 3"/>
          <p:cNvSpPr txBox="1"/>
          <p:nvPr/>
        </p:nvSpPr>
        <p:spPr>
          <a:xfrm>
            <a:off x="797872" y="611396"/>
            <a:ext cx="1272141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>
              <a:defRPr b="1">
                <a:solidFill>
                  <a:srgbClr val="C00000"/>
                </a:solidFill>
              </a:defRPr>
            </a:pPr>
            <a:r>
              <a:rPr lang="en-US" dirty="0">
                <a:solidFill>
                  <a:srgbClr val="000000"/>
                </a:solidFill>
              </a:rPr>
              <a:t>1</a:t>
            </a:r>
            <a:r>
              <a:rPr dirty="0">
                <a:solidFill>
                  <a:srgbClr val="000000"/>
                </a:solidFill>
              </a:rPr>
              <a:t>  </a:t>
            </a:r>
            <a:r>
              <a:rPr lang="zh-CN" altLang="en-US" dirty="0">
                <a:solidFill>
                  <a:srgbClr val="000000"/>
                </a:solidFill>
                <a:latin typeface="微软雅黑 Light"/>
                <a:ea typeface="微软雅黑 Light"/>
                <a:cs typeface="微软雅黑 Light"/>
                <a:sym typeface="微软雅黑 Light"/>
              </a:rPr>
              <a:t>当前进展</a:t>
            </a:r>
            <a:endParaRPr dirty="0">
              <a:solidFill>
                <a:srgbClr val="000000"/>
              </a:solidFill>
              <a:latin typeface="微软雅黑 Light"/>
              <a:ea typeface="微软雅黑 Light"/>
              <a:cs typeface="微软雅黑 Light"/>
              <a:sym typeface="微软雅黑 Light"/>
            </a:endParaRPr>
          </a:p>
        </p:txBody>
      </p:sp>
      <p:sp>
        <p:nvSpPr>
          <p:cNvPr id="609" name="左中括号 4"/>
          <p:cNvSpPr/>
          <p:nvPr/>
        </p:nvSpPr>
        <p:spPr>
          <a:xfrm>
            <a:off x="694606" y="544033"/>
            <a:ext cx="72009" cy="5040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9671" y="21600"/>
                  <a:pt x="0" y="21485"/>
                  <a:pt x="0" y="21343"/>
                </a:cubicBezTo>
                <a:lnTo>
                  <a:pt x="0" y="257"/>
                </a:lnTo>
                <a:cubicBezTo>
                  <a:pt x="0" y="115"/>
                  <a:pt x="9671" y="0"/>
                  <a:pt x="21600" y="0"/>
                </a:cubicBezTo>
              </a:path>
            </a:pathLst>
          </a:custGeom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grpSp>
        <p:nvGrpSpPr>
          <p:cNvPr id="626" name="组合 21"/>
          <p:cNvGrpSpPr/>
          <p:nvPr/>
        </p:nvGrpSpPr>
        <p:grpSpPr>
          <a:xfrm>
            <a:off x="4539010" y="1861720"/>
            <a:ext cx="2943384" cy="4206208"/>
            <a:chOff x="0" y="0"/>
            <a:chExt cx="2943383" cy="4206207"/>
          </a:xfrm>
        </p:grpSpPr>
        <p:grpSp>
          <p:nvGrpSpPr>
            <p:cNvPr id="612" name="Group 5"/>
            <p:cNvGrpSpPr/>
            <p:nvPr/>
          </p:nvGrpSpPr>
          <p:grpSpPr>
            <a:xfrm>
              <a:off x="1185333" y="1433330"/>
              <a:ext cx="1163352" cy="2403030"/>
              <a:chOff x="0" y="0"/>
              <a:chExt cx="1163351" cy="2403029"/>
            </a:xfrm>
          </p:grpSpPr>
          <p:sp>
            <p:nvSpPr>
              <p:cNvPr id="610" name="Freeform 123"/>
              <p:cNvSpPr/>
              <p:nvPr/>
            </p:nvSpPr>
            <p:spPr>
              <a:xfrm>
                <a:off x="287189" y="0"/>
                <a:ext cx="591684" cy="19518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0" y="0"/>
                    </a:lnTo>
                    <a:lnTo>
                      <a:pt x="21600" y="5190"/>
                    </a:lnTo>
                    <a:lnTo>
                      <a:pt x="21600" y="2160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C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000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611" name="Freeform 126"/>
              <p:cNvSpPr/>
              <p:nvPr/>
            </p:nvSpPr>
            <p:spPr>
              <a:xfrm>
                <a:off x="0" y="1902075"/>
                <a:ext cx="1163352" cy="5009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80" y="21600"/>
                    </a:moveTo>
                    <a:lnTo>
                      <a:pt x="21600" y="0"/>
                    </a:lnTo>
                    <a:lnTo>
                      <a:pt x="0" y="0"/>
                    </a:lnTo>
                    <a:lnTo>
                      <a:pt x="10780" y="21600"/>
                    </a:lnTo>
                  </a:path>
                </a:pathLst>
              </a:custGeom>
              <a:solidFill>
                <a:srgbClr val="C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000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</p:grpSp>
        <p:grpSp>
          <p:nvGrpSpPr>
            <p:cNvPr id="615" name="Group 3"/>
            <p:cNvGrpSpPr/>
            <p:nvPr/>
          </p:nvGrpSpPr>
          <p:grpSpPr>
            <a:xfrm>
              <a:off x="1777322" y="0"/>
              <a:ext cx="1166062" cy="3088534"/>
              <a:chOff x="0" y="0"/>
              <a:chExt cx="1166061" cy="3088533"/>
            </a:xfrm>
          </p:grpSpPr>
          <p:sp>
            <p:nvSpPr>
              <p:cNvPr id="613" name="Freeform 119"/>
              <p:cNvSpPr/>
              <p:nvPr/>
            </p:nvSpPr>
            <p:spPr>
              <a:xfrm>
                <a:off x="288544" y="451133"/>
                <a:ext cx="588974" cy="2637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17773"/>
                    </a:lnTo>
                    <a:lnTo>
                      <a:pt x="21600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000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614" name="Freeform 121"/>
              <p:cNvSpPr/>
              <p:nvPr/>
            </p:nvSpPr>
            <p:spPr>
              <a:xfrm>
                <a:off x="0" y="0"/>
                <a:ext cx="1166062" cy="5009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7" y="0"/>
                    </a:moveTo>
                    <a:lnTo>
                      <a:pt x="21600" y="21600"/>
                    </a:lnTo>
                    <a:lnTo>
                      <a:pt x="0" y="21600"/>
                    </a:lnTo>
                    <a:lnTo>
                      <a:pt x="10797" y="0"/>
                    </a:lnTo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000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</p:grpSp>
        <p:grpSp>
          <p:nvGrpSpPr>
            <p:cNvPr id="618" name="Group 4"/>
            <p:cNvGrpSpPr/>
            <p:nvPr/>
          </p:nvGrpSpPr>
          <p:grpSpPr>
            <a:xfrm>
              <a:off x="591989" y="315657"/>
              <a:ext cx="1164707" cy="2474832"/>
              <a:chOff x="0" y="0"/>
              <a:chExt cx="1164706" cy="2474830"/>
            </a:xfrm>
          </p:grpSpPr>
          <p:sp>
            <p:nvSpPr>
              <p:cNvPr id="616" name="Freeform 127"/>
              <p:cNvSpPr/>
              <p:nvPr/>
            </p:nvSpPr>
            <p:spPr>
              <a:xfrm>
                <a:off x="288544" y="449778"/>
                <a:ext cx="588974" cy="20250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1600" y="21600"/>
                    </a:lnTo>
                    <a:lnTo>
                      <a:pt x="0" y="16616"/>
                    </a:lnTo>
                    <a:lnTo>
                      <a:pt x="0" y="0"/>
                    </a:lnTo>
                    <a:lnTo>
                      <a:pt x="21600" y="0"/>
                    </a:lnTo>
                  </a:path>
                </a:pathLst>
              </a:custGeom>
              <a:solidFill>
                <a:srgbClr val="59595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000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617" name="Freeform 129"/>
              <p:cNvSpPr/>
              <p:nvPr/>
            </p:nvSpPr>
            <p:spPr>
              <a:xfrm>
                <a:off x="0" y="0"/>
                <a:ext cx="1164707" cy="5009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lnTo>
                      <a:pt x="10800" y="0"/>
                    </a:lnTo>
                  </a:path>
                </a:pathLst>
              </a:custGeom>
              <a:solidFill>
                <a:srgbClr val="59595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000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</p:grpSp>
        <p:grpSp>
          <p:nvGrpSpPr>
            <p:cNvPr id="621" name="Group 6"/>
            <p:cNvGrpSpPr/>
            <p:nvPr/>
          </p:nvGrpSpPr>
          <p:grpSpPr>
            <a:xfrm>
              <a:off x="0" y="1506486"/>
              <a:ext cx="1166062" cy="2699722"/>
              <a:chOff x="0" y="0"/>
              <a:chExt cx="1166061" cy="2699720"/>
            </a:xfrm>
          </p:grpSpPr>
          <p:sp>
            <p:nvSpPr>
              <p:cNvPr id="619" name="Freeform 130"/>
              <p:cNvSpPr/>
              <p:nvPr/>
            </p:nvSpPr>
            <p:spPr>
              <a:xfrm>
                <a:off x="288544" y="0"/>
                <a:ext cx="590329" cy="22499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0" y="4504"/>
                    </a:lnTo>
                    <a:lnTo>
                      <a:pt x="0" y="21600"/>
                    </a:lnTo>
                    <a:lnTo>
                      <a:pt x="21600" y="21600"/>
                    </a:lnTo>
                  </a:path>
                </a:pathLst>
              </a:cu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000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620" name="Freeform 132"/>
              <p:cNvSpPr/>
              <p:nvPr/>
            </p:nvSpPr>
            <p:spPr>
              <a:xfrm>
                <a:off x="0" y="2198766"/>
                <a:ext cx="1166062" cy="5009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3" y="21600"/>
                    </a:moveTo>
                    <a:lnTo>
                      <a:pt x="0" y="0"/>
                    </a:lnTo>
                    <a:lnTo>
                      <a:pt x="21600" y="0"/>
                    </a:lnTo>
                    <a:lnTo>
                      <a:pt x="10803" y="21600"/>
                    </a:lnTo>
                  </a:path>
                </a:pathLst>
              </a:cu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000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</p:grpSp>
        <p:sp>
          <p:nvSpPr>
            <p:cNvPr id="622" name="TextBox 17"/>
            <p:cNvSpPr txBox="1"/>
            <p:nvPr/>
          </p:nvSpPr>
          <p:spPr>
            <a:xfrm>
              <a:off x="886620" y="754676"/>
              <a:ext cx="478070" cy="4876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91421" tIns="91421" rIns="91421" bIns="91421" numCol="1" anchor="t">
              <a:spAutoFit/>
            </a:bodyPr>
            <a:lstStyle>
              <a:lvl1pPr>
                <a:defRPr sz="20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623" name="TextBox 18"/>
            <p:cNvSpPr txBox="1"/>
            <p:nvPr/>
          </p:nvSpPr>
          <p:spPr>
            <a:xfrm>
              <a:off x="2070702" y="488393"/>
              <a:ext cx="478070" cy="4876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91421" tIns="91421" rIns="91421" bIns="91421" numCol="1" anchor="t">
              <a:spAutoFit/>
            </a:bodyPr>
            <a:lstStyle>
              <a:lvl1pPr>
                <a:defRPr sz="20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02</a:t>
              </a:r>
            </a:p>
          </p:txBody>
        </p:sp>
        <p:sp>
          <p:nvSpPr>
            <p:cNvPr id="624" name="TextBox 19"/>
            <p:cNvSpPr txBox="1"/>
            <p:nvPr/>
          </p:nvSpPr>
          <p:spPr>
            <a:xfrm>
              <a:off x="288544" y="3257932"/>
              <a:ext cx="478070" cy="4876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91421" tIns="91421" rIns="91421" bIns="91421" numCol="1" anchor="t">
              <a:spAutoFit/>
            </a:bodyPr>
            <a:lstStyle>
              <a:lvl1pPr>
                <a:defRPr sz="20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03</a:t>
              </a:r>
            </a:p>
          </p:txBody>
        </p:sp>
        <p:sp>
          <p:nvSpPr>
            <p:cNvPr id="625" name="TextBox 20"/>
            <p:cNvSpPr txBox="1"/>
            <p:nvPr/>
          </p:nvSpPr>
          <p:spPr>
            <a:xfrm>
              <a:off x="1464780" y="3099945"/>
              <a:ext cx="478070" cy="4876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91421" tIns="91421" rIns="91421" bIns="91421" numCol="1" anchor="t">
              <a:spAutoFit/>
            </a:bodyPr>
            <a:lstStyle>
              <a:lvl1pPr>
                <a:defRPr sz="20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04</a:t>
              </a:r>
            </a:p>
          </p:txBody>
        </p:sp>
      </p:grpSp>
      <p:sp>
        <p:nvSpPr>
          <p:cNvPr id="627" name="Rectangle 80"/>
          <p:cNvSpPr txBox="1"/>
          <p:nvPr/>
        </p:nvSpPr>
        <p:spPr>
          <a:xfrm>
            <a:off x="7607373" y="2204864"/>
            <a:ext cx="760170" cy="437004"/>
          </a:xfrm>
          <a:prstGeom prst="rect">
            <a:avLst/>
          </a:prstGeom>
          <a:ln w="12700">
            <a:miter lim="400000"/>
          </a:ln>
        </p:spPr>
        <p:txBody>
          <a:bodyPr wrap="none" lIns="109709" tIns="109709" rIns="109709" bIns="109709">
            <a:spAutoFit/>
          </a:bodyPr>
          <a:lstStyle>
            <a:lvl1pPr>
              <a:defRPr sz="1400" b="1">
                <a:solidFill>
                  <a:srgbClr val="262626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 altLang="en-US" dirty="0"/>
              <a:t>数据集</a:t>
            </a:r>
            <a:endParaRPr dirty="0"/>
          </a:p>
        </p:txBody>
      </p:sp>
      <p:sp>
        <p:nvSpPr>
          <p:cNvPr id="628" name="TextBox 23"/>
          <p:cNvSpPr txBox="1"/>
          <p:nvPr/>
        </p:nvSpPr>
        <p:spPr>
          <a:xfrm>
            <a:off x="7607373" y="2474262"/>
            <a:ext cx="3347690" cy="1187450"/>
          </a:xfrm>
          <a:prstGeom prst="rect">
            <a:avLst/>
          </a:prstGeom>
          <a:ln w="12700">
            <a:miter lim="400000"/>
          </a:ln>
        </p:spPr>
        <p:txBody>
          <a:bodyPr lIns="109709" tIns="109709" rIns="109709" bIns="109709">
            <a:spAutoFit/>
          </a:bodyPr>
          <a:lstStyle>
            <a:lvl1pPr>
              <a:lnSpc>
                <a:spcPct val="150000"/>
              </a:lnSpc>
              <a:defRPr sz="1400" spc="300">
                <a:solidFill>
                  <a:srgbClr val="595959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/>
              <a:t>将数据集进行集中管理，并且可以使用已有模块将数据集转成灰度图。</a:t>
            </a:r>
          </a:p>
        </p:txBody>
      </p:sp>
      <p:sp>
        <p:nvSpPr>
          <p:cNvPr id="629" name="Rectangle 80"/>
          <p:cNvSpPr txBox="1"/>
          <p:nvPr/>
        </p:nvSpPr>
        <p:spPr>
          <a:xfrm>
            <a:off x="7607373" y="4529418"/>
            <a:ext cx="1008636" cy="437004"/>
          </a:xfrm>
          <a:prstGeom prst="rect">
            <a:avLst/>
          </a:prstGeom>
          <a:ln w="12700">
            <a:miter lim="400000"/>
          </a:ln>
        </p:spPr>
        <p:txBody>
          <a:bodyPr wrap="none" lIns="109709" tIns="109709" rIns="109709" bIns="109709">
            <a:spAutoFit/>
          </a:bodyPr>
          <a:lstStyle>
            <a:lvl1pPr>
              <a:defRPr sz="1400" b="1">
                <a:solidFill>
                  <a:srgbClr val="262626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en-US" altLang="zh-CN" dirty="0"/>
              <a:t>Viper</a:t>
            </a:r>
            <a:r>
              <a:rPr lang="zh-CN" altLang="en-US" dirty="0"/>
              <a:t>模块</a:t>
            </a:r>
            <a:endParaRPr dirty="0"/>
          </a:p>
        </p:txBody>
      </p:sp>
      <p:sp>
        <p:nvSpPr>
          <p:cNvPr id="630" name="TextBox 25"/>
          <p:cNvSpPr txBox="1"/>
          <p:nvPr/>
        </p:nvSpPr>
        <p:spPr>
          <a:xfrm>
            <a:off x="7607373" y="4798817"/>
            <a:ext cx="3347690" cy="1833880"/>
          </a:xfrm>
          <a:prstGeom prst="rect">
            <a:avLst/>
          </a:prstGeom>
          <a:ln w="12700">
            <a:miter lim="400000"/>
          </a:ln>
        </p:spPr>
        <p:txBody>
          <a:bodyPr lIns="109709" tIns="109709" rIns="109709" bIns="109709">
            <a:spAutoFit/>
          </a:bodyPr>
          <a:lstStyle>
            <a:lvl1pPr>
              <a:lnSpc>
                <a:spcPct val="150000"/>
              </a:lnSpc>
              <a:defRPr sz="1400" spc="300">
                <a:solidFill>
                  <a:srgbClr val="595959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 altLang="en-US" dirty="0"/>
              <a:t>能够编写需要的模块，并注册到</a:t>
            </a:r>
            <a:r>
              <a:rPr lang="en-US" altLang="zh-CN" dirty="0"/>
              <a:t>viper-web</a:t>
            </a:r>
            <a:r>
              <a:rPr lang="zh-CN" altLang="en-US" dirty="0"/>
              <a:t>页面中，当在页面中上传数据集，可以通过界面操作调用相应的模块。基本了解</a:t>
            </a:r>
            <a:r>
              <a:rPr lang="en-US" altLang="zh-CN" dirty="0"/>
              <a:t>viper</a:t>
            </a:r>
            <a:r>
              <a:rPr lang="zh-CN" altLang="en-US" dirty="0"/>
              <a:t>数据库的一个使用。</a:t>
            </a:r>
          </a:p>
        </p:txBody>
      </p:sp>
      <p:sp>
        <p:nvSpPr>
          <p:cNvPr id="631" name="Rectangle 80"/>
          <p:cNvSpPr txBox="1"/>
          <p:nvPr/>
        </p:nvSpPr>
        <p:spPr>
          <a:xfrm>
            <a:off x="3386391" y="4581601"/>
            <a:ext cx="976576" cy="437004"/>
          </a:xfrm>
          <a:prstGeom prst="rect">
            <a:avLst/>
          </a:prstGeom>
          <a:ln w="12700">
            <a:miter lim="400000"/>
          </a:ln>
        </p:spPr>
        <p:txBody>
          <a:bodyPr wrap="none" lIns="109709" tIns="109709" rIns="109709" bIns="109709">
            <a:spAutoFit/>
          </a:bodyPr>
          <a:lstStyle>
            <a:lvl1pPr>
              <a:defRPr sz="1400" b="1">
                <a:solidFill>
                  <a:srgbClr val="262626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en-US" altLang="zh-CN" dirty="0"/>
              <a:t>CNN</a:t>
            </a:r>
            <a:r>
              <a:rPr lang="zh-CN" altLang="en-US" dirty="0"/>
              <a:t>代码</a:t>
            </a:r>
            <a:endParaRPr dirty="0"/>
          </a:p>
        </p:txBody>
      </p:sp>
      <p:sp>
        <p:nvSpPr>
          <p:cNvPr id="632" name="TextBox 27"/>
          <p:cNvSpPr txBox="1"/>
          <p:nvPr/>
        </p:nvSpPr>
        <p:spPr>
          <a:xfrm>
            <a:off x="1235348" y="4858911"/>
            <a:ext cx="3347690" cy="1510665"/>
          </a:xfrm>
          <a:prstGeom prst="rect">
            <a:avLst/>
          </a:prstGeom>
          <a:ln w="12700">
            <a:miter lim="400000"/>
          </a:ln>
        </p:spPr>
        <p:txBody>
          <a:bodyPr lIns="109709" tIns="109709" rIns="109709" bIns="109709">
            <a:spAutoFit/>
          </a:bodyPr>
          <a:lstStyle>
            <a:lvl1pPr>
              <a:lnSpc>
                <a:spcPct val="150000"/>
              </a:lnSpc>
              <a:defRPr sz="1400" spc="300">
                <a:solidFill>
                  <a:srgbClr val="595959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/>
              <a:t>在一定的调整后，可以运行已有模块，并且基于已有代码生成</a:t>
            </a:r>
            <a:r>
              <a:rPr lang="en-US" altLang="zh-CN"/>
              <a:t>CNN</a:t>
            </a:r>
            <a:r>
              <a:rPr lang="zh-CN" altLang="en-US"/>
              <a:t>模型，利用</a:t>
            </a:r>
            <a:r>
              <a:rPr lang="en-US" altLang="zh-CN"/>
              <a:t>CNN</a:t>
            </a:r>
            <a:r>
              <a:rPr lang="zh-CN" altLang="en-US"/>
              <a:t>模型来进行恶意代码识别。</a:t>
            </a:r>
          </a:p>
        </p:txBody>
      </p:sp>
      <p:sp>
        <p:nvSpPr>
          <p:cNvPr id="633" name="Rectangle 80"/>
          <p:cNvSpPr txBox="1"/>
          <p:nvPr/>
        </p:nvSpPr>
        <p:spPr>
          <a:xfrm>
            <a:off x="3423261" y="2037258"/>
            <a:ext cx="939706" cy="437004"/>
          </a:xfrm>
          <a:prstGeom prst="rect">
            <a:avLst/>
          </a:prstGeom>
          <a:ln w="12700">
            <a:miter lim="400000"/>
          </a:ln>
        </p:spPr>
        <p:txBody>
          <a:bodyPr wrap="none" lIns="109709" tIns="109709" rIns="109709" bIns="109709">
            <a:spAutoFit/>
          </a:bodyPr>
          <a:lstStyle>
            <a:lvl1pPr>
              <a:defRPr sz="1400" b="1">
                <a:solidFill>
                  <a:srgbClr val="262626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 altLang="en-US" dirty="0"/>
              <a:t>开发环境</a:t>
            </a:r>
            <a:endParaRPr dirty="0"/>
          </a:p>
        </p:txBody>
      </p:sp>
      <p:sp>
        <p:nvSpPr>
          <p:cNvPr id="634" name="TextBox 29"/>
          <p:cNvSpPr txBox="1"/>
          <p:nvPr/>
        </p:nvSpPr>
        <p:spPr>
          <a:xfrm>
            <a:off x="1235348" y="2381956"/>
            <a:ext cx="3347690" cy="1154445"/>
          </a:xfrm>
          <a:prstGeom prst="rect">
            <a:avLst/>
          </a:prstGeom>
          <a:ln w="12700">
            <a:miter lim="400000"/>
          </a:ln>
        </p:spPr>
        <p:txBody>
          <a:bodyPr lIns="109709" tIns="109709" rIns="109709" bIns="109709">
            <a:spAutoFit/>
          </a:bodyPr>
          <a:lstStyle>
            <a:lvl1pPr>
              <a:lnSpc>
                <a:spcPct val="150000"/>
              </a:lnSpc>
              <a:defRPr sz="1400" spc="300">
                <a:solidFill>
                  <a:srgbClr val="595959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 altLang="en-US" dirty="0"/>
              <a:t>小组成员已经全部搭建并配置完毕开发环境，在华为云上搭建了服务器，部署了</a:t>
            </a:r>
            <a:r>
              <a:rPr lang="en-US" altLang="zh-CN" dirty="0"/>
              <a:t>viper</a:t>
            </a:r>
            <a:r>
              <a:rPr lang="zh-CN" altLang="en-US" dirty="0"/>
              <a:t>框架。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extBox 2"/>
          <p:cNvSpPr txBox="1"/>
          <p:nvPr/>
        </p:nvSpPr>
        <p:spPr>
          <a:xfrm>
            <a:off x="2649764" y="4137262"/>
            <a:ext cx="1434144" cy="6375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3600" spc="300">
                <a:solidFill>
                  <a:srgbClr val="262626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t>PART</a:t>
            </a:r>
          </a:p>
        </p:txBody>
      </p:sp>
      <p:sp>
        <p:nvSpPr>
          <p:cNvPr id="338" name="等腰三角形 11"/>
          <p:cNvSpPr/>
          <p:nvPr/>
        </p:nvSpPr>
        <p:spPr>
          <a:xfrm rot="512239">
            <a:off x="3477836" y="3538930"/>
            <a:ext cx="314717" cy="271308"/>
          </a:xfrm>
          <a:prstGeom prst="triangle">
            <a:avLst/>
          </a:prstGeom>
          <a:solidFill>
            <a:srgbClr val="C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9" name="等腰三角形 12"/>
          <p:cNvSpPr/>
          <p:nvPr/>
        </p:nvSpPr>
        <p:spPr>
          <a:xfrm rot="20371609">
            <a:off x="3995377" y="3751963"/>
            <a:ext cx="157359" cy="135655"/>
          </a:xfrm>
          <a:prstGeom prst="triangle">
            <a:avLst/>
          </a:prstGeom>
          <a:solidFill>
            <a:srgbClr val="80808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0" name="等腰三角形 13"/>
          <p:cNvSpPr/>
          <p:nvPr/>
        </p:nvSpPr>
        <p:spPr>
          <a:xfrm rot="20371609">
            <a:off x="3124426" y="3774406"/>
            <a:ext cx="211766" cy="155968"/>
          </a:xfrm>
          <a:prstGeom prst="triangle">
            <a:avLst/>
          </a:prstGeom>
          <a:solidFill>
            <a:srgbClr val="262626"/>
          </a:solidFill>
          <a:ln w="25400">
            <a:solidFill>
              <a:srgbClr val="26262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1" name="等腰三角形 14"/>
          <p:cNvSpPr/>
          <p:nvPr/>
        </p:nvSpPr>
        <p:spPr>
          <a:xfrm rot="3761573">
            <a:off x="2621230" y="3463057"/>
            <a:ext cx="588993" cy="403980"/>
          </a:xfrm>
          <a:prstGeom prst="triangle">
            <a:avLst/>
          </a:prstGeom>
          <a:solidFill>
            <a:srgbClr val="D9969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2" name="等腰三角形 15"/>
          <p:cNvSpPr/>
          <p:nvPr/>
        </p:nvSpPr>
        <p:spPr>
          <a:xfrm rot="20371609">
            <a:off x="3987995" y="3447181"/>
            <a:ext cx="211766" cy="155967"/>
          </a:xfrm>
          <a:prstGeom prst="triangle">
            <a:avLst/>
          </a:prstGeom>
          <a:solidFill>
            <a:srgbClr val="262626"/>
          </a:solidFill>
          <a:ln w="25400">
            <a:solidFill>
              <a:srgbClr val="26262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3" name="TextBox 16"/>
          <p:cNvSpPr txBox="1"/>
          <p:nvPr/>
        </p:nvSpPr>
        <p:spPr>
          <a:xfrm>
            <a:off x="2958272" y="2074406"/>
            <a:ext cx="822325" cy="156845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9600" b="1">
                <a:solidFill>
                  <a:srgbClr val="262626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rPr lang="en-US"/>
              <a:t>2</a:t>
            </a:r>
          </a:p>
        </p:txBody>
      </p:sp>
      <p:sp>
        <p:nvSpPr>
          <p:cNvPr id="344" name="TextBox 27"/>
          <p:cNvSpPr txBox="1"/>
          <p:nvPr/>
        </p:nvSpPr>
        <p:spPr>
          <a:xfrm>
            <a:off x="6352137" y="2948751"/>
            <a:ext cx="2071370" cy="64516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3600" spc="3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 altLang="en-US" dirty="0"/>
              <a:t>财政支出</a:t>
            </a:r>
          </a:p>
        </p:txBody>
      </p:sp>
      <p:sp>
        <p:nvSpPr>
          <p:cNvPr id="345" name="直接连接符 32"/>
          <p:cNvSpPr/>
          <p:nvPr/>
        </p:nvSpPr>
        <p:spPr>
          <a:xfrm flipH="1">
            <a:off x="6067126" y="2638181"/>
            <a:ext cx="388717" cy="326857"/>
          </a:xfrm>
          <a:prstGeom prst="line">
            <a:avLst/>
          </a:prstGeom>
          <a:ln w="12700">
            <a:solidFill>
              <a:srgbClr val="26262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6" name="直接连接符 33"/>
          <p:cNvSpPr/>
          <p:nvPr/>
        </p:nvSpPr>
        <p:spPr>
          <a:xfrm flipH="1">
            <a:off x="9082926" y="3247396"/>
            <a:ext cx="654558" cy="534335"/>
          </a:xfrm>
          <a:prstGeom prst="line">
            <a:avLst/>
          </a:prstGeom>
          <a:ln w="12700">
            <a:solidFill>
              <a:srgbClr val="C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7" name="直接连接符 35"/>
          <p:cNvSpPr/>
          <p:nvPr/>
        </p:nvSpPr>
        <p:spPr>
          <a:xfrm flipH="1">
            <a:off x="8803430" y="2638181"/>
            <a:ext cx="388717" cy="326857"/>
          </a:xfrm>
          <a:prstGeom prst="line">
            <a:avLst/>
          </a:prstGeom>
          <a:ln w="38100">
            <a:solidFill>
              <a:srgbClr val="C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8" name="直接连接符 36"/>
          <p:cNvSpPr/>
          <p:nvPr/>
        </p:nvSpPr>
        <p:spPr>
          <a:xfrm flipH="1">
            <a:off x="6744019" y="3685485"/>
            <a:ext cx="654558" cy="534335"/>
          </a:xfrm>
          <a:prstGeom prst="line">
            <a:avLst/>
          </a:prstGeom>
          <a:ln w="38100">
            <a:solidFill>
              <a:srgbClr val="262626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组合 1"/>
          <p:cNvGrpSpPr/>
          <p:nvPr/>
        </p:nvGrpSpPr>
        <p:grpSpPr>
          <a:xfrm>
            <a:off x="11639822" y="296059"/>
            <a:ext cx="777433" cy="871310"/>
            <a:chOff x="0" y="0"/>
            <a:chExt cx="777432" cy="871308"/>
          </a:xfrm>
        </p:grpSpPr>
        <p:sp>
          <p:nvSpPr>
            <p:cNvPr id="386" name="直接连接符 2"/>
            <p:cNvSpPr/>
            <p:nvPr/>
          </p:nvSpPr>
          <p:spPr>
            <a:xfrm>
              <a:off x="0" y="0"/>
              <a:ext cx="777433" cy="653713"/>
            </a:xfrm>
            <a:prstGeom prst="line">
              <a:avLst/>
            </a:prstGeom>
            <a:noFill/>
            <a:ln w="38100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7" name="直接连接符 3"/>
            <p:cNvSpPr/>
            <p:nvPr/>
          </p:nvSpPr>
          <p:spPr>
            <a:xfrm>
              <a:off x="252415" y="544452"/>
              <a:ext cx="388717" cy="326858"/>
            </a:xfrm>
            <a:prstGeom prst="line">
              <a:avLst/>
            </a:prstGeom>
            <a:noFill/>
            <a:ln w="12700" cap="flat">
              <a:solidFill>
                <a:srgbClr val="C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89" name="矩形 4"/>
          <p:cNvSpPr txBox="1"/>
          <p:nvPr/>
        </p:nvSpPr>
        <p:spPr>
          <a:xfrm>
            <a:off x="9263557" y="692695"/>
            <a:ext cx="1245870" cy="36830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rPr lang="zh-CN">
                <a:latin typeface="微软雅黑 Light"/>
                <a:ea typeface="微软雅黑 Light"/>
                <a:cs typeface="微软雅黑 Light"/>
                <a:sym typeface="微软雅黑 Light"/>
              </a:rPr>
              <a:t>财政支出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  </a:t>
            </a:r>
            <a:r>
              <a:rPr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390" name="左中括号 5"/>
          <p:cNvSpPr/>
          <p:nvPr/>
        </p:nvSpPr>
        <p:spPr>
          <a:xfrm flipH="1">
            <a:off x="11464546" y="610689"/>
            <a:ext cx="72009" cy="504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9671" y="21600"/>
                  <a:pt x="0" y="21485"/>
                  <a:pt x="0" y="21343"/>
                </a:cubicBezTo>
                <a:lnTo>
                  <a:pt x="0" y="257"/>
                </a:lnTo>
                <a:cubicBezTo>
                  <a:pt x="0" y="115"/>
                  <a:pt x="9671" y="0"/>
                  <a:pt x="21600" y="0"/>
                </a:cubicBezTo>
              </a:path>
            </a:pathLst>
          </a:custGeom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pic>
        <p:nvPicPr>
          <p:cNvPr id="391" name="图片 6" descr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2590" y="2204864"/>
            <a:ext cx="12389831" cy="69847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92" name="矩形 8"/>
          <p:cNvSpPr/>
          <p:nvPr/>
        </p:nvSpPr>
        <p:spPr>
          <a:xfrm>
            <a:off x="-257051" y="2209705"/>
            <a:ext cx="12658754" cy="3379406"/>
          </a:xfrm>
          <a:prstGeom prst="rect">
            <a:avLst/>
          </a:prstGeom>
          <a:solidFill>
            <a:srgbClr val="262626">
              <a:alpha val="78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45" y="692785"/>
            <a:ext cx="5052695" cy="6017895"/>
          </a:xfrm>
          <a:prstGeom prst="rect">
            <a:avLst/>
          </a:prstGeom>
        </p:spPr>
      </p:pic>
      <p:pic>
        <p:nvPicPr>
          <p:cNvPr id="6" name="图片 5" descr="18AC3BBB37F95F4D2CAE15A6FEA01A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265" y="1992630"/>
            <a:ext cx="5582285" cy="4191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extBox 2"/>
          <p:cNvSpPr txBox="1"/>
          <p:nvPr/>
        </p:nvSpPr>
        <p:spPr>
          <a:xfrm>
            <a:off x="2649764" y="4137262"/>
            <a:ext cx="1434144" cy="6375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3600" spc="300">
                <a:solidFill>
                  <a:srgbClr val="262626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t>PART</a:t>
            </a:r>
          </a:p>
        </p:txBody>
      </p:sp>
      <p:sp>
        <p:nvSpPr>
          <p:cNvPr id="338" name="等腰三角形 11"/>
          <p:cNvSpPr/>
          <p:nvPr/>
        </p:nvSpPr>
        <p:spPr>
          <a:xfrm rot="512239">
            <a:off x="3477836" y="3538930"/>
            <a:ext cx="314717" cy="271308"/>
          </a:xfrm>
          <a:prstGeom prst="triangle">
            <a:avLst/>
          </a:prstGeom>
          <a:solidFill>
            <a:srgbClr val="C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9" name="等腰三角形 12"/>
          <p:cNvSpPr/>
          <p:nvPr/>
        </p:nvSpPr>
        <p:spPr>
          <a:xfrm rot="20371609">
            <a:off x="3995377" y="3751963"/>
            <a:ext cx="157359" cy="135655"/>
          </a:xfrm>
          <a:prstGeom prst="triangle">
            <a:avLst/>
          </a:prstGeom>
          <a:solidFill>
            <a:srgbClr val="80808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0" name="等腰三角形 13"/>
          <p:cNvSpPr/>
          <p:nvPr/>
        </p:nvSpPr>
        <p:spPr>
          <a:xfrm rot="20371609">
            <a:off x="3124426" y="3774406"/>
            <a:ext cx="211766" cy="155968"/>
          </a:xfrm>
          <a:prstGeom prst="triangle">
            <a:avLst/>
          </a:prstGeom>
          <a:solidFill>
            <a:srgbClr val="262626"/>
          </a:solidFill>
          <a:ln w="25400">
            <a:solidFill>
              <a:srgbClr val="26262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1" name="等腰三角形 14"/>
          <p:cNvSpPr/>
          <p:nvPr/>
        </p:nvSpPr>
        <p:spPr>
          <a:xfrm rot="3761573">
            <a:off x="2621230" y="3463057"/>
            <a:ext cx="588993" cy="403980"/>
          </a:xfrm>
          <a:prstGeom prst="triangle">
            <a:avLst/>
          </a:prstGeom>
          <a:solidFill>
            <a:srgbClr val="D9969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2" name="等腰三角形 15"/>
          <p:cNvSpPr/>
          <p:nvPr/>
        </p:nvSpPr>
        <p:spPr>
          <a:xfrm rot="20371609">
            <a:off x="3987995" y="3447181"/>
            <a:ext cx="211766" cy="155967"/>
          </a:xfrm>
          <a:prstGeom prst="triangle">
            <a:avLst/>
          </a:prstGeom>
          <a:solidFill>
            <a:srgbClr val="262626"/>
          </a:solidFill>
          <a:ln w="25400">
            <a:solidFill>
              <a:srgbClr val="26262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3" name="TextBox 16"/>
          <p:cNvSpPr txBox="1"/>
          <p:nvPr/>
        </p:nvSpPr>
        <p:spPr>
          <a:xfrm>
            <a:off x="2958272" y="2074406"/>
            <a:ext cx="822325" cy="156845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9600" b="1">
                <a:solidFill>
                  <a:srgbClr val="262626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rPr lang="en-US"/>
              <a:t>3</a:t>
            </a:r>
          </a:p>
        </p:txBody>
      </p:sp>
      <p:sp>
        <p:nvSpPr>
          <p:cNvPr id="344" name="TextBox 27"/>
          <p:cNvSpPr txBox="1"/>
          <p:nvPr/>
        </p:nvSpPr>
        <p:spPr>
          <a:xfrm>
            <a:off x="6352137" y="2948751"/>
            <a:ext cx="2071370" cy="64516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3600" spc="3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 altLang="en-US" dirty="0"/>
              <a:t>风险管理</a:t>
            </a:r>
          </a:p>
        </p:txBody>
      </p:sp>
      <p:sp>
        <p:nvSpPr>
          <p:cNvPr id="345" name="直接连接符 32"/>
          <p:cNvSpPr/>
          <p:nvPr/>
        </p:nvSpPr>
        <p:spPr>
          <a:xfrm flipH="1">
            <a:off x="6067126" y="2638181"/>
            <a:ext cx="388717" cy="326857"/>
          </a:xfrm>
          <a:prstGeom prst="line">
            <a:avLst/>
          </a:prstGeom>
          <a:ln w="12700">
            <a:solidFill>
              <a:srgbClr val="26262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6" name="直接连接符 33"/>
          <p:cNvSpPr/>
          <p:nvPr/>
        </p:nvSpPr>
        <p:spPr>
          <a:xfrm flipH="1">
            <a:off x="9082926" y="3247396"/>
            <a:ext cx="654558" cy="534335"/>
          </a:xfrm>
          <a:prstGeom prst="line">
            <a:avLst/>
          </a:prstGeom>
          <a:ln w="12700">
            <a:solidFill>
              <a:srgbClr val="C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7" name="直接连接符 35"/>
          <p:cNvSpPr/>
          <p:nvPr/>
        </p:nvSpPr>
        <p:spPr>
          <a:xfrm flipH="1">
            <a:off x="8803430" y="2638181"/>
            <a:ext cx="388717" cy="326857"/>
          </a:xfrm>
          <a:prstGeom prst="line">
            <a:avLst/>
          </a:prstGeom>
          <a:ln w="38100">
            <a:solidFill>
              <a:srgbClr val="C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8" name="直接连接符 36"/>
          <p:cNvSpPr/>
          <p:nvPr/>
        </p:nvSpPr>
        <p:spPr>
          <a:xfrm flipH="1">
            <a:off x="6744019" y="3685485"/>
            <a:ext cx="654558" cy="534335"/>
          </a:xfrm>
          <a:prstGeom prst="line">
            <a:avLst/>
          </a:prstGeom>
          <a:ln w="38100">
            <a:solidFill>
              <a:srgbClr val="262626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组合 1"/>
          <p:cNvGrpSpPr/>
          <p:nvPr/>
        </p:nvGrpSpPr>
        <p:grpSpPr>
          <a:xfrm>
            <a:off x="11639822" y="296059"/>
            <a:ext cx="777433" cy="871310"/>
            <a:chOff x="0" y="0"/>
            <a:chExt cx="777432" cy="871308"/>
          </a:xfrm>
        </p:grpSpPr>
        <p:sp>
          <p:nvSpPr>
            <p:cNvPr id="386" name="直接连接符 2"/>
            <p:cNvSpPr/>
            <p:nvPr/>
          </p:nvSpPr>
          <p:spPr>
            <a:xfrm>
              <a:off x="0" y="0"/>
              <a:ext cx="777433" cy="653713"/>
            </a:xfrm>
            <a:prstGeom prst="line">
              <a:avLst/>
            </a:prstGeom>
            <a:noFill/>
            <a:ln w="38100" cap="flat">
              <a:solidFill>
                <a:srgbClr val="26262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7" name="直接连接符 3"/>
            <p:cNvSpPr/>
            <p:nvPr/>
          </p:nvSpPr>
          <p:spPr>
            <a:xfrm>
              <a:off x="252415" y="544452"/>
              <a:ext cx="388717" cy="326858"/>
            </a:xfrm>
            <a:prstGeom prst="line">
              <a:avLst/>
            </a:prstGeom>
            <a:noFill/>
            <a:ln w="12700" cap="flat">
              <a:solidFill>
                <a:srgbClr val="C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89" name="矩形 4"/>
          <p:cNvSpPr txBox="1"/>
          <p:nvPr/>
        </p:nvSpPr>
        <p:spPr>
          <a:xfrm>
            <a:off x="9263557" y="692695"/>
            <a:ext cx="1245870" cy="36830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rPr lang="zh-CN">
                <a:latin typeface="微软雅黑 Light"/>
                <a:ea typeface="微软雅黑 Light"/>
                <a:cs typeface="微软雅黑 Light"/>
                <a:sym typeface="微软雅黑 Light"/>
              </a:rPr>
              <a:t>财政支出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  </a:t>
            </a:r>
            <a:r>
              <a:rPr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390" name="左中括号 5"/>
          <p:cNvSpPr/>
          <p:nvPr/>
        </p:nvSpPr>
        <p:spPr>
          <a:xfrm flipH="1">
            <a:off x="11464546" y="610689"/>
            <a:ext cx="72009" cy="504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9671" y="21600"/>
                  <a:pt x="0" y="21485"/>
                  <a:pt x="0" y="21343"/>
                </a:cubicBezTo>
                <a:lnTo>
                  <a:pt x="0" y="257"/>
                </a:lnTo>
                <a:cubicBezTo>
                  <a:pt x="0" y="115"/>
                  <a:pt x="9671" y="0"/>
                  <a:pt x="21600" y="0"/>
                </a:cubicBezTo>
              </a:path>
            </a:pathLst>
          </a:custGeom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pic>
        <p:nvPicPr>
          <p:cNvPr id="391" name="图片 6" descr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2590" y="2204864"/>
            <a:ext cx="12389831" cy="69847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92" name="矩形 8"/>
          <p:cNvSpPr/>
          <p:nvPr/>
        </p:nvSpPr>
        <p:spPr>
          <a:xfrm>
            <a:off x="-257051" y="2209705"/>
            <a:ext cx="12658754" cy="3379406"/>
          </a:xfrm>
          <a:prstGeom prst="rect">
            <a:avLst/>
          </a:prstGeom>
          <a:solidFill>
            <a:srgbClr val="262626">
              <a:alpha val="78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755" y="692785"/>
            <a:ext cx="10004425" cy="5925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extBox 2"/>
          <p:cNvSpPr txBox="1"/>
          <p:nvPr/>
        </p:nvSpPr>
        <p:spPr>
          <a:xfrm>
            <a:off x="2649764" y="4137262"/>
            <a:ext cx="1434144" cy="6375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3600" spc="300">
                <a:solidFill>
                  <a:srgbClr val="262626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t>PART</a:t>
            </a:r>
          </a:p>
        </p:txBody>
      </p:sp>
      <p:sp>
        <p:nvSpPr>
          <p:cNvPr id="338" name="等腰三角形 11"/>
          <p:cNvSpPr/>
          <p:nvPr/>
        </p:nvSpPr>
        <p:spPr>
          <a:xfrm rot="512239">
            <a:off x="3477836" y="3538930"/>
            <a:ext cx="314717" cy="271308"/>
          </a:xfrm>
          <a:prstGeom prst="triangle">
            <a:avLst/>
          </a:prstGeom>
          <a:solidFill>
            <a:srgbClr val="C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9" name="等腰三角形 12"/>
          <p:cNvSpPr/>
          <p:nvPr/>
        </p:nvSpPr>
        <p:spPr>
          <a:xfrm rot="20371609">
            <a:off x="3995377" y="3751963"/>
            <a:ext cx="157359" cy="135655"/>
          </a:xfrm>
          <a:prstGeom prst="triangle">
            <a:avLst/>
          </a:prstGeom>
          <a:solidFill>
            <a:srgbClr val="80808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0" name="等腰三角形 13"/>
          <p:cNvSpPr/>
          <p:nvPr/>
        </p:nvSpPr>
        <p:spPr>
          <a:xfrm rot="20371609">
            <a:off x="3124426" y="3774406"/>
            <a:ext cx="211766" cy="155968"/>
          </a:xfrm>
          <a:prstGeom prst="triangle">
            <a:avLst/>
          </a:prstGeom>
          <a:solidFill>
            <a:srgbClr val="262626"/>
          </a:solidFill>
          <a:ln w="25400">
            <a:solidFill>
              <a:srgbClr val="26262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1" name="等腰三角形 14"/>
          <p:cNvSpPr/>
          <p:nvPr/>
        </p:nvSpPr>
        <p:spPr>
          <a:xfrm rot="3761573">
            <a:off x="2621230" y="3463057"/>
            <a:ext cx="588993" cy="403980"/>
          </a:xfrm>
          <a:prstGeom prst="triangle">
            <a:avLst/>
          </a:prstGeom>
          <a:solidFill>
            <a:srgbClr val="D9969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2" name="等腰三角形 15"/>
          <p:cNvSpPr/>
          <p:nvPr/>
        </p:nvSpPr>
        <p:spPr>
          <a:xfrm rot="20371609">
            <a:off x="3987995" y="3447181"/>
            <a:ext cx="211766" cy="155967"/>
          </a:xfrm>
          <a:prstGeom prst="triangle">
            <a:avLst/>
          </a:prstGeom>
          <a:solidFill>
            <a:srgbClr val="262626"/>
          </a:solidFill>
          <a:ln w="25400">
            <a:solidFill>
              <a:srgbClr val="26262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3" name="TextBox 16"/>
          <p:cNvSpPr txBox="1"/>
          <p:nvPr/>
        </p:nvSpPr>
        <p:spPr>
          <a:xfrm>
            <a:off x="2958272" y="2074406"/>
            <a:ext cx="822325" cy="156845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9600" b="1">
                <a:solidFill>
                  <a:srgbClr val="262626"/>
                </a:solidFill>
                <a:latin typeface="造字工房尚雅体演示版常规体"/>
                <a:ea typeface="造字工房尚雅体演示版常规体"/>
                <a:cs typeface="造字工房尚雅体演示版常规体"/>
                <a:sym typeface="造字工房尚雅体演示版常规体"/>
              </a:defRPr>
            </a:lvl1pPr>
          </a:lstStyle>
          <a:p>
            <a:r>
              <a:rPr lang="en-US"/>
              <a:t>4</a:t>
            </a:r>
          </a:p>
        </p:txBody>
      </p:sp>
      <p:sp>
        <p:nvSpPr>
          <p:cNvPr id="344" name="TextBox 27"/>
          <p:cNvSpPr txBox="1"/>
          <p:nvPr/>
        </p:nvSpPr>
        <p:spPr>
          <a:xfrm>
            <a:off x="6352137" y="2948751"/>
            <a:ext cx="4433570" cy="64516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3600" spc="3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lang="zh-CN" altLang="en-US" dirty="0"/>
              <a:t>未来计划</a:t>
            </a:r>
            <a:r>
              <a:rPr lang="en-US" altLang="zh-CN" dirty="0"/>
              <a:t>(</a:t>
            </a:r>
            <a:r>
              <a:rPr lang="zh-CN" altLang="en-US" dirty="0"/>
              <a:t>需求变更</a:t>
            </a:r>
            <a:r>
              <a:rPr lang="en-US" altLang="zh-CN" dirty="0"/>
              <a:t>)</a:t>
            </a:r>
          </a:p>
        </p:txBody>
      </p:sp>
      <p:sp>
        <p:nvSpPr>
          <p:cNvPr id="345" name="直接连接符 32"/>
          <p:cNvSpPr/>
          <p:nvPr/>
        </p:nvSpPr>
        <p:spPr>
          <a:xfrm flipH="1">
            <a:off x="6067126" y="2638181"/>
            <a:ext cx="388717" cy="326857"/>
          </a:xfrm>
          <a:prstGeom prst="line">
            <a:avLst/>
          </a:prstGeom>
          <a:ln w="12700">
            <a:solidFill>
              <a:srgbClr val="26262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6" name="直接连接符 33"/>
          <p:cNvSpPr/>
          <p:nvPr/>
        </p:nvSpPr>
        <p:spPr>
          <a:xfrm flipH="1">
            <a:off x="9082926" y="3247396"/>
            <a:ext cx="654558" cy="534335"/>
          </a:xfrm>
          <a:prstGeom prst="line">
            <a:avLst/>
          </a:prstGeom>
          <a:ln w="12700">
            <a:solidFill>
              <a:srgbClr val="C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7" name="直接连接符 35"/>
          <p:cNvSpPr/>
          <p:nvPr/>
        </p:nvSpPr>
        <p:spPr>
          <a:xfrm flipH="1">
            <a:off x="8803430" y="2638181"/>
            <a:ext cx="388717" cy="326857"/>
          </a:xfrm>
          <a:prstGeom prst="line">
            <a:avLst/>
          </a:prstGeom>
          <a:ln w="38100">
            <a:solidFill>
              <a:srgbClr val="C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8" name="直接连接符 36"/>
          <p:cNvSpPr/>
          <p:nvPr/>
        </p:nvSpPr>
        <p:spPr>
          <a:xfrm flipH="1">
            <a:off x="6744019" y="3685485"/>
            <a:ext cx="654558" cy="534335"/>
          </a:xfrm>
          <a:prstGeom prst="line">
            <a:avLst/>
          </a:prstGeom>
          <a:ln w="38100">
            <a:solidFill>
              <a:srgbClr val="262626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258</Words>
  <Application>Microsoft Office PowerPoint</Application>
  <PresentationFormat>自定义</PresentationFormat>
  <Paragraphs>56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汉仪大圣体简</vt:lpstr>
      <vt:lpstr>微软雅黑</vt:lpstr>
      <vt:lpstr>微软雅黑 Light</vt:lpstr>
      <vt:lpstr>造字工房尚雅体演示版常规体</vt:lpstr>
      <vt:lpstr>Arial</vt:lpstr>
      <vt:lpstr>Calibri</vt:lpstr>
      <vt:lpstr>Calibri Light</vt:lpstr>
      <vt:lpstr>Open Sans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C YZ</cp:lastModifiedBy>
  <cp:revision>42</cp:revision>
  <dcterms:created xsi:type="dcterms:W3CDTF">2021-08-29T15:14:47Z</dcterms:created>
  <dcterms:modified xsi:type="dcterms:W3CDTF">2021-08-29T16:21:37Z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2052-11.1.0.9719</vt:lpwstr>
  </property>
</Properties>
</file>